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7" r:id="rId41"/>
    <p:sldId id="298" r:id="rId42"/>
  </p:sldIdLst>
  <p:sldSz cx="10693400" cy="756285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4649" y="392937"/>
            <a:ext cx="9944100" cy="981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4649" y="392937"/>
            <a:ext cx="9944100" cy="981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0895" y="1547113"/>
            <a:ext cx="10078085" cy="4928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5458" y="339344"/>
            <a:ext cx="7682230" cy="459168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494030" marR="485140" algn="ctr">
              <a:lnSpc>
                <a:spcPts val="4029"/>
              </a:lnSpc>
              <a:spcBef>
                <a:spcPts val="380"/>
              </a:spcBef>
            </a:pPr>
            <a:r>
              <a:rPr sz="3500" b="1" dirty="0">
                <a:latin typeface="Arial"/>
                <a:cs typeface="Arial"/>
              </a:rPr>
              <a:t>ESTADO</a:t>
            </a:r>
            <a:r>
              <a:rPr sz="3500" b="1" spc="-30" dirty="0">
                <a:latin typeface="Arial"/>
                <a:cs typeface="Arial"/>
              </a:rPr>
              <a:t> </a:t>
            </a:r>
            <a:r>
              <a:rPr sz="3500" b="1" dirty="0">
                <a:latin typeface="Arial"/>
                <a:cs typeface="Arial"/>
              </a:rPr>
              <a:t>DE</a:t>
            </a:r>
            <a:r>
              <a:rPr sz="3500" b="1" spc="-15" dirty="0">
                <a:latin typeface="Arial"/>
                <a:cs typeface="Arial"/>
              </a:rPr>
              <a:t> </a:t>
            </a:r>
            <a:r>
              <a:rPr sz="3500" b="1" spc="-5" dirty="0">
                <a:latin typeface="Arial"/>
                <a:cs typeface="Arial"/>
              </a:rPr>
              <a:t>SANTA</a:t>
            </a:r>
            <a:r>
              <a:rPr sz="3500" b="1" spc="-20" dirty="0">
                <a:latin typeface="Arial"/>
                <a:cs typeface="Arial"/>
              </a:rPr>
              <a:t> </a:t>
            </a:r>
            <a:r>
              <a:rPr sz="3500" b="1" dirty="0">
                <a:latin typeface="Arial"/>
                <a:cs typeface="Arial"/>
              </a:rPr>
              <a:t>CATARINA </a:t>
            </a:r>
            <a:r>
              <a:rPr sz="3500" b="1" spc="-955" dirty="0">
                <a:latin typeface="Arial"/>
                <a:cs typeface="Arial"/>
              </a:rPr>
              <a:t> </a:t>
            </a:r>
            <a:r>
              <a:rPr sz="3500" b="1" dirty="0">
                <a:latin typeface="Arial"/>
                <a:cs typeface="Arial"/>
              </a:rPr>
              <a:t>MUNICÍPIO</a:t>
            </a:r>
            <a:r>
              <a:rPr sz="3500" b="1" spc="-5" dirty="0">
                <a:latin typeface="Arial"/>
                <a:cs typeface="Arial"/>
              </a:rPr>
              <a:t> DE IBIAM</a:t>
            </a:r>
            <a:endParaRPr sz="3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750" dirty="0">
              <a:latin typeface="Arial"/>
              <a:cs typeface="Arial"/>
            </a:endParaRPr>
          </a:p>
          <a:p>
            <a:pPr algn="ctr">
              <a:lnSpc>
                <a:spcPts val="4110"/>
              </a:lnSpc>
            </a:pPr>
            <a:r>
              <a:rPr sz="3500" b="1" dirty="0">
                <a:latin typeface="Arial"/>
                <a:cs typeface="Arial"/>
              </a:rPr>
              <a:t>AUDIÊNCIA</a:t>
            </a:r>
            <a:r>
              <a:rPr sz="3500" b="1" spc="-30" dirty="0">
                <a:latin typeface="Arial"/>
                <a:cs typeface="Arial"/>
              </a:rPr>
              <a:t> </a:t>
            </a:r>
            <a:r>
              <a:rPr sz="3500" b="1" spc="-5" dirty="0">
                <a:latin typeface="Arial"/>
                <a:cs typeface="Arial"/>
              </a:rPr>
              <a:t>PÚBLICA</a:t>
            </a:r>
            <a:endParaRPr sz="3500" dirty="0">
              <a:latin typeface="Arial"/>
              <a:cs typeface="Arial"/>
            </a:endParaRPr>
          </a:p>
          <a:p>
            <a:pPr marL="12065" marR="5080" algn="ctr">
              <a:lnSpc>
                <a:spcPts val="4040"/>
              </a:lnSpc>
              <a:spcBef>
                <a:spcPts val="175"/>
              </a:spcBef>
            </a:pPr>
            <a:r>
              <a:rPr sz="3500" b="1" dirty="0">
                <a:latin typeface="Arial"/>
                <a:cs typeface="Arial"/>
              </a:rPr>
              <a:t>DE</a:t>
            </a:r>
            <a:r>
              <a:rPr sz="3500" b="1" spc="-15" dirty="0">
                <a:latin typeface="Arial"/>
                <a:cs typeface="Arial"/>
              </a:rPr>
              <a:t> </a:t>
            </a:r>
            <a:r>
              <a:rPr sz="3500" b="1" spc="-5" dirty="0">
                <a:latin typeface="Arial"/>
                <a:cs typeface="Arial"/>
              </a:rPr>
              <a:t>AVALIAÇÃO</a:t>
            </a:r>
            <a:r>
              <a:rPr sz="3500" b="1" spc="-15" dirty="0">
                <a:latin typeface="Arial"/>
                <a:cs typeface="Arial"/>
              </a:rPr>
              <a:t> </a:t>
            </a:r>
            <a:r>
              <a:rPr sz="3500" b="1" dirty="0">
                <a:latin typeface="Arial"/>
                <a:cs typeface="Arial"/>
              </a:rPr>
              <a:t>DO</a:t>
            </a:r>
            <a:r>
              <a:rPr sz="3500" b="1" spc="-30" dirty="0">
                <a:latin typeface="Arial"/>
                <a:cs typeface="Arial"/>
              </a:rPr>
              <a:t> </a:t>
            </a:r>
            <a:r>
              <a:rPr sz="3500" b="1" dirty="0">
                <a:latin typeface="Arial"/>
                <a:cs typeface="Arial"/>
              </a:rPr>
              <a:t>CUMPRIMENTO </a:t>
            </a:r>
            <a:r>
              <a:rPr sz="3500" b="1" spc="-955" dirty="0">
                <a:latin typeface="Arial"/>
                <a:cs typeface="Arial"/>
              </a:rPr>
              <a:t> </a:t>
            </a:r>
            <a:r>
              <a:rPr sz="3500" b="1" dirty="0">
                <a:latin typeface="Arial"/>
                <a:cs typeface="Arial"/>
              </a:rPr>
              <a:t>DAS</a:t>
            </a:r>
            <a:r>
              <a:rPr sz="3500" b="1" spc="-5" dirty="0">
                <a:latin typeface="Arial"/>
                <a:cs typeface="Arial"/>
              </a:rPr>
              <a:t> METAS</a:t>
            </a:r>
            <a:r>
              <a:rPr sz="3500" b="1" dirty="0">
                <a:latin typeface="Arial"/>
                <a:cs typeface="Arial"/>
              </a:rPr>
              <a:t> FISCAIS</a:t>
            </a:r>
            <a:endParaRPr sz="3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500" b="1" dirty="0">
                <a:latin typeface="Arial"/>
                <a:cs typeface="Arial"/>
              </a:rPr>
              <a:t>3º</a:t>
            </a:r>
            <a:r>
              <a:rPr sz="3500" b="1" spc="-10" dirty="0">
                <a:latin typeface="Arial"/>
                <a:cs typeface="Arial"/>
              </a:rPr>
              <a:t> </a:t>
            </a:r>
            <a:r>
              <a:rPr sz="3500" b="1" spc="-5" dirty="0">
                <a:latin typeface="Arial"/>
                <a:cs typeface="Arial"/>
              </a:rPr>
              <a:t>QUADRIMESTRE/2022</a:t>
            </a:r>
            <a:endParaRPr sz="3500" dirty="0">
              <a:latin typeface="Arial"/>
              <a:cs typeface="Arial"/>
            </a:endParaRPr>
          </a:p>
        </p:txBody>
      </p:sp>
      <p:pic>
        <p:nvPicPr>
          <p:cNvPr id="3" name="Figura1">
            <a:extLst>
              <a:ext uri="{FF2B5EF4-FFF2-40B4-BE49-F238E27FC236}">
                <a16:creationId xmlns:a16="http://schemas.microsoft.com/office/drawing/2014/main" id="{7585AD63-927C-7C98-1E10-97D5CED67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851900" y="5838825"/>
            <a:ext cx="1626870" cy="16268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2801" y="342391"/>
            <a:ext cx="5987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RECEITA</a:t>
            </a:r>
            <a:r>
              <a:rPr spc="-45" dirty="0"/>
              <a:t> </a:t>
            </a:r>
            <a:r>
              <a:rPr dirty="0"/>
              <a:t>CORRENTE</a:t>
            </a:r>
            <a:r>
              <a:rPr spc="-55" dirty="0"/>
              <a:t> </a:t>
            </a:r>
            <a:r>
              <a:rPr dirty="0"/>
              <a:t>LÍQUIDA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597" y="996441"/>
            <a:ext cx="7727315" cy="1126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Lei Complementar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n°101/2000,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2°,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IV,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‘c’,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§ </a:t>
            </a:r>
            <a:r>
              <a:rPr sz="2000" spc="-5" dirty="0">
                <a:latin typeface="Arial MT"/>
                <a:cs typeface="Arial MT"/>
              </a:rPr>
              <a:t>1°</a:t>
            </a:r>
            <a:r>
              <a:rPr sz="2000" dirty="0">
                <a:latin typeface="Arial MT"/>
                <a:cs typeface="Arial MT"/>
              </a:rPr>
              <a:t> 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3°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1335"/>
              </a:spcBef>
            </a:pPr>
            <a:r>
              <a:rPr sz="2000" b="1" dirty="0">
                <a:latin typeface="Arial"/>
                <a:cs typeface="Arial"/>
              </a:rPr>
              <a:t>Receita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Corrente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Líquida </a:t>
            </a:r>
            <a:r>
              <a:rPr sz="2000" b="1" dirty="0">
                <a:latin typeface="Arial"/>
                <a:cs typeface="Arial"/>
              </a:rPr>
              <a:t>(RCL)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Arrecadada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até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3º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Quadrimestre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124710"/>
          <a:ext cx="10059669" cy="128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Exercício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Valores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2018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13.172.566,09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2019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14.854.577,07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2020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15.327.039,66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2021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18.600.451,86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45082" y="3732402"/>
            <a:ext cx="760158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Receita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Corrente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Líquida</a:t>
            </a:r>
            <a:r>
              <a:rPr sz="2000" b="1" dirty="0">
                <a:latin typeface="Arial"/>
                <a:cs typeface="Arial"/>
              </a:rPr>
              <a:t> Arrecadada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até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3º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Quadrimestre/2022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895" y="4065397"/>
          <a:ext cx="10059669" cy="515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 Corrente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Líquida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24.152.080,84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Média</a:t>
                      </a:r>
                      <a:r>
                        <a:rPr sz="15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Mensal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2.012.673,40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2801" y="392937"/>
            <a:ext cx="5987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RECEITA</a:t>
            </a:r>
            <a:r>
              <a:rPr spc="-45" dirty="0"/>
              <a:t> </a:t>
            </a:r>
            <a:r>
              <a:rPr dirty="0"/>
              <a:t>CORRENTE</a:t>
            </a:r>
            <a:r>
              <a:rPr spc="-55" dirty="0"/>
              <a:t> </a:t>
            </a:r>
            <a:r>
              <a:rPr dirty="0"/>
              <a:t>LÍQUIDA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43073" y="1048258"/>
            <a:ext cx="6205855" cy="112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Lei Complementar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n°101/2000,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2°,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IV,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‘c’,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§ </a:t>
            </a:r>
            <a:r>
              <a:rPr sz="2000" spc="-5" dirty="0">
                <a:latin typeface="Arial MT"/>
                <a:cs typeface="Arial MT"/>
              </a:rPr>
              <a:t>1°</a:t>
            </a:r>
            <a:r>
              <a:rPr sz="2000" dirty="0">
                <a:latin typeface="Arial MT"/>
                <a:cs typeface="Arial MT"/>
              </a:rPr>
              <a:t> 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3°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00">
              <a:latin typeface="Arial MT"/>
              <a:cs typeface="Arial MT"/>
            </a:endParaRPr>
          </a:p>
          <a:p>
            <a:pPr marL="1905" algn="ctr">
              <a:lnSpc>
                <a:spcPct val="100000"/>
              </a:lnSpc>
              <a:spcBef>
                <a:spcPts val="1325"/>
              </a:spcBef>
            </a:pPr>
            <a:r>
              <a:rPr sz="2000" b="1" dirty="0">
                <a:latin typeface="Arial"/>
                <a:cs typeface="Arial"/>
              </a:rPr>
              <a:t>Evolução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da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Receita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Corrente</a:t>
            </a:r>
            <a:r>
              <a:rPr sz="2000" b="1" spc="-5" dirty="0">
                <a:latin typeface="Arial"/>
                <a:cs typeface="Arial"/>
              </a:rPr>
              <a:t> Líquida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(RCL)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2578791"/>
            <a:ext cx="9770748" cy="33360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4910" y="392937"/>
            <a:ext cx="57854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EXECUÇÃO</a:t>
            </a:r>
            <a:r>
              <a:rPr spc="-80" dirty="0"/>
              <a:t> </a:t>
            </a:r>
            <a:r>
              <a:rPr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048258"/>
            <a:ext cx="9957435" cy="577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52</a:t>
            </a:r>
            <a:endParaRPr sz="2000">
              <a:latin typeface="Arial MT"/>
              <a:cs typeface="Arial MT"/>
            </a:endParaRPr>
          </a:p>
          <a:p>
            <a:pPr marL="12700" marR="8255" algn="just">
              <a:lnSpc>
                <a:spcPct val="96100"/>
              </a:lnSpc>
              <a:spcBef>
                <a:spcPts val="1390"/>
              </a:spcBef>
            </a:pPr>
            <a:r>
              <a:rPr sz="1800" spc="-5" dirty="0">
                <a:latin typeface="Arial MT"/>
                <a:cs typeface="Arial MT"/>
              </a:rPr>
              <a:t>LRF, </a:t>
            </a:r>
            <a:r>
              <a:rPr sz="1800" dirty="0">
                <a:latin typeface="Arial MT"/>
                <a:cs typeface="Arial MT"/>
              </a:rPr>
              <a:t>Art. </a:t>
            </a:r>
            <a:r>
              <a:rPr sz="1800" spc="-5" dirty="0">
                <a:latin typeface="Arial MT"/>
                <a:cs typeface="Arial MT"/>
              </a:rPr>
              <a:t>52 </a:t>
            </a:r>
            <a:r>
              <a:rPr sz="1800" dirty="0">
                <a:latin typeface="Arial MT"/>
                <a:cs typeface="Arial MT"/>
              </a:rPr>
              <a:t>- O </a:t>
            </a:r>
            <a:r>
              <a:rPr sz="1800" spc="-5" dirty="0">
                <a:latin typeface="Arial MT"/>
                <a:cs typeface="Arial MT"/>
              </a:rPr>
              <a:t>relatório a </a:t>
            </a:r>
            <a:r>
              <a:rPr sz="1800" dirty="0">
                <a:latin typeface="Arial MT"/>
                <a:cs typeface="Arial MT"/>
              </a:rPr>
              <a:t>que </a:t>
            </a:r>
            <a:r>
              <a:rPr sz="1800" spc="-5" dirty="0">
                <a:latin typeface="Arial MT"/>
                <a:cs typeface="Arial MT"/>
              </a:rPr>
              <a:t>se </a:t>
            </a:r>
            <a:r>
              <a:rPr sz="1800" dirty="0">
                <a:latin typeface="Arial MT"/>
                <a:cs typeface="Arial MT"/>
              </a:rPr>
              <a:t>refere </a:t>
            </a:r>
            <a:r>
              <a:rPr sz="1800" spc="-5" dirty="0">
                <a:latin typeface="Arial MT"/>
                <a:cs typeface="Arial MT"/>
              </a:rPr>
              <a:t>o § 3º </a:t>
            </a:r>
            <a:r>
              <a:rPr sz="1800" dirty="0">
                <a:latin typeface="Arial MT"/>
                <a:cs typeface="Arial MT"/>
              </a:rPr>
              <a:t>do Art. </a:t>
            </a:r>
            <a:r>
              <a:rPr sz="1800" spc="-5" dirty="0">
                <a:latin typeface="Arial MT"/>
                <a:cs typeface="Arial MT"/>
              </a:rPr>
              <a:t>165 da Constituição abrangerá todos os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Poderes e o Ministério </a:t>
            </a:r>
            <a:r>
              <a:rPr sz="1800" dirty="0">
                <a:latin typeface="Arial MT"/>
                <a:cs typeface="Arial MT"/>
              </a:rPr>
              <a:t>Público, </a:t>
            </a:r>
            <a:r>
              <a:rPr sz="1800" spc="-5" dirty="0">
                <a:latin typeface="Arial MT"/>
                <a:cs typeface="Arial MT"/>
              </a:rPr>
              <a:t>será publicado </a:t>
            </a:r>
            <a:r>
              <a:rPr sz="1800" dirty="0">
                <a:latin typeface="Arial MT"/>
                <a:cs typeface="Arial MT"/>
              </a:rPr>
              <a:t>até trinta </a:t>
            </a:r>
            <a:r>
              <a:rPr sz="1800" spc="-5" dirty="0">
                <a:latin typeface="Arial MT"/>
                <a:cs typeface="Arial MT"/>
              </a:rPr>
              <a:t>dias após o encerramento de </a:t>
            </a:r>
            <a:r>
              <a:rPr sz="1800" dirty="0">
                <a:latin typeface="Arial MT"/>
                <a:cs typeface="Arial MT"/>
              </a:rPr>
              <a:t>cada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bimestre 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composto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de: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ts val="2120"/>
              </a:lnSpc>
              <a:spcBef>
                <a:spcPts val="1300"/>
              </a:spcBef>
            </a:pPr>
            <a:r>
              <a:rPr sz="1800" dirty="0">
                <a:latin typeface="Arial MT"/>
                <a:cs typeface="Arial MT"/>
              </a:rPr>
              <a:t>I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balanço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orçamentário,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especificará,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por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categoria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econômica,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as:</a:t>
            </a:r>
            <a:endParaRPr sz="1800">
              <a:latin typeface="Arial MT"/>
              <a:cs typeface="Arial MT"/>
            </a:endParaRPr>
          </a:p>
          <a:p>
            <a:pPr marL="279400" indent="-267335">
              <a:lnSpc>
                <a:spcPts val="2070"/>
              </a:lnSpc>
              <a:buAutoNum type="alphaLcParenR"/>
              <a:tabLst>
                <a:tab pos="280035" algn="l"/>
              </a:tabLst>
            </a:pPr>
            <a:r>
              <a:rPr sz="1800" spc="-5" dirty="0">
                <a:latin typeface="Arial MT"/>
                <a:cs typeface="Arial MT"/>
              </a:rPr>
              <a:t>receitas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fonte,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informando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realizadas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realizar,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bem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como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previsão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atualizada;</a:t>
            </a:r>
            <a:endParaRPr sz="1800">
              <a:latin typeface="Arial MT"/>
              <a:cs typeface="Arial MT"/>
            </a:endParaRPr>
          </a:p>
          <a:p>
            <a:pPr marL="12700" marR="9525">
              <a:lnSpc>
                <a:spcPts val="2080"/>
              </a:lnSpc>
              <a:spcBef>
                <a:spcPts val="90"/>
              </a:spcBef>
              <a:buAutoNum type="alphaLcParenR"/>
              <a:tabLst>
                <a:tab pos="347345" algn="l"/>
                <a:tab pos="347980" algn="l"/>
                <a:tab pos="1457960" algn="l"/>
                <a:tab pos="1919605" algn="l"/>
                <a:tab pos="2637155" algn="l"/>
                <a:tab pos="3023870" algn="l"/>
                <a:tab pos="4108450" algn="l"/>
                <a:tab pos="5650230" algn="l"/>
                <a:tab pos="5910580" algn="l"/>
                <a:tab pos="6855459" algn="l"/>
                <a:tab pos="7446009" algn="l"/>
                <a:tab pos="7705090" algn="l"/>
                <a:tab pos="8815705" algn="l"/>
                <a:tab pos="9075420" algn="l"/>
              </a:tabLst>
            </a:pPr>
            <a:r>
              <a:rPr sz="1800" spc="-5" dirty="0">
                <a:latin typeface="Arial MT"/>
                <a:cs typeface="Arial MT"/>
              </a:rPr>
              <a:t>d</a:t>
            </a:r>
            <a:r>
              <a:rPr sz="1800" spc="-15" dirty="0">
                <a:latin typeface="Arial MT"/>
                <a:cs typeface="Arial MT"/>
              </a:rPr>
              <a:t>e</a:t>
            </a:r>
            <a:r>
              <a:rPr sz="1800" spc="1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p</a:t>
            </a:r>
            <a:r>
              <a:rPr sz="1800" spc="-15" dirty="0">
                <a:latin typeface="Arial MT"/>
                <a:cs typeface="Arial MT"/>
              </a:rPr>
              <a:t>e</a:t>
            </a:r>
            <a:r>
              <a:rPr sz="1800" spc="-5" dirty="0">
                <a:latin typeface="Arial MT"/>
                <a:cs typeface="Arial MT"/>
              </a:rPr>
              <a:t>sas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p</a:t>
            </a:r>
            <a:r>
              <a:rPr sz="1800" spc="-1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r	</a:t>
            </a:r>
            <a:r>
              <a:rPr sz="1800" spc="-5" dirty="0">
                <a:latin typeface="Arial MT"/>
                <a:cs typeface="Arial MT"/>
              </a:rPr>
              <a:t>g</a:t>
            </a:r>
            <a:r>
              <a:rPr sz="1800" dirty="0">
                <a:latin typeface="Arial MT"/>
                <a:cs typeface="Arial MT"/>
              </a:rPr>
              <a:t>r</a:t>
            </a:r>
            <a:r>
              <a:rPr sz="1800" spc="-5" dirty="0">
                <a:latin typeface="Arial MT"/>
                <a:cs typeface="Arial MT"/>
              </a:rPr>
              <a:t>u</a:t>
            </a:r>
            <a:r>
              <a:rPr sz="1800" spc="-15" dirty="0">
                <a:latin typeface="Arial MT"/>
                <a:cs typeface="Arial MT"/>
              </a:rPr>
              <a:t>p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n</a:t>
            </a:r>
            <a:r>
              <a:rPr sz="1800" spc="-15" dirty="0">
                <a:latin typeface="Arial MT"/>
                <a:cs typeface="Arial MT"/>
              </a:rPr>
              <a:t>a</a:t>
            </a:r>
            <a:r>
              <a:rPr sz="1800" spc="-5" dirty="0">
                <a:latin typeface="Arial MT"/>
                <a:cs typeface="Arial MT"/>
              </a:rPr>
              <a:t>tur</a:t>
            </a:r>
            <a:r>
              <a:rPr sz="1800" spc="-15" dirty="0">
                <a:latin typeface="Arial MT"/>
                <a:cs typeface="Arial MT"/>
              </a:rPr>
              <a:t>e</a:t>
            </a:r>
            <a:r>
              <a:rPr sz="1800" spc="5" dirty="0">
                <a:latin typeface="Arial MT"/>
                <a:cs typeface="Arial MT"/>
              </a:rPr>
              <a:t>z</a:t>
            </a:r>
            <a:r>
              <a:rPr sz="1800" spc="-5" dirty="0">
                <a:latin typeface="Arial MT"/>
                <a:cs typeface="Arial MT"/>
              </a:rPr>
              <a:t>a,	d</a:t>
            </a:r>
            <a:r>
              <a:rPr sz="1800" spc="-15" dirty="0">
                <a:latin typeface="Arial MT"/>
                <a:cs typeface="Arial MT"/>
              </a:rPr>
              <a:t>i</a:t>
            </a:r>
            <a:r>
              <a:rPr sz="1800" spc="1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crim</a:t>
            </a:r>
            <a:r>
              <a:rPr sz="1800" spc="-15" dirty="0">
                <a:latin typeface="Arial MT"/>
                <a:cs typeface="Arial MT"/>
              </a:rPr>
              <a:t>i</a:t>
            </a:r>
            <a:r>
              <a:rPr sz="1800" spc="-5" dirty="0">
                <a:latin typeface="Arial MT"/>
                <a:cs typeface="Arial MT"/>
              </a:rPr>
              <a:t>nando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d</a:t>
            </a:r>
            <a:r>
              <a:rPr sz="1800" spc="-15" dirty="0">
                <a:latin typeface="Arial MT"/>
                <a:cs typeface="Arial MT"/>
              </a:rPr>
              <a:t>o</a:t>
            </a:r>
            <a:r>
              <a:rPr sz="1800" spc="-5" dirty="0">
                <a:latin typeface="Arial MT"/>
                <a:cs typeface="Arial MT"/>
              </a:rPr>
              <a:t>tação</a:t>
            </a:r>
            <a:r>
              <a:rPr sz="1800" dirty="0">
                <a:latin typeface="Arial MT"/>
                <a:cs typeface="Arial MT"/>
              </a:rPr>
              <a:t>	p</a:t>
            </a:r>
            <a:r>
              <a:rPr sz="1800" spc="-5" dirty="0">
                <a:latin typeface="Arial MT"/>
                <a:cs typeface="Arial MT"/>
              </a:rPr>
              <a:t>ara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ex</a:t>
            </a:r>
            <a:r>
              <a:rPr sz="1800" spc="-1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rcíc</a:t>
            </a:r>
            <a:r>
              <a:rPr sz="1800" spc="10" dirty="0">
                <a:latin typeface="Arial MT"/>
                <a:cs typeface="Arial MT"/>
              </a:rPr>
              <a:t>i</a:t>
            </a:r>
            <a:r>
              <a:rPr sz="1800" dirty="0">
                <a:latin typeface="Arial MT"/>
                <a:cs typeface="Arial MT"/>
              </a:rPr>
              <a:t>o,	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d</a:t>
            </a:r>
            <a:r>
              <a:rPr sz="1800" spc="-15" dirty="0">
                <a:latin typeface="Arial MT"/>
                <a:cs typeface="Arial MT"/>
              </a:rPr>
              <a:t>e</a:t>
            </a:r>
            <a:r>
              <a:rPr sz="1800" spc="-5" dirty="0">
                <a:latin typeface="Arial MT"/>
                <a:cs typeface="Arial MT"/>
              </a:rPr>
              <a:t>s</a:t>
            </a:r>
            <a:r>
              <a:rPr sz="1800" dirty="0">
                <a:latin typeface="Arial MT"/>
                <a:cs typeface="Arial MT"/>
              </a:rPr>
              <a:t>p</a:t>
            </a:r>
            <a:r>
              <a:rPr sz="1800" spc="-5" dirty="0">
                <a:latin typeface="Arial MT"/>
                <a:cs typeface="Arial MT"/>
              </a:rPr>
              <a:t>esa  liquidada 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saldo;</a:t>
            </a:r>
            <a:endParaRPr sz="1800">
              <a:latin typeface="Arial MT"/>
              <a:cs typeface="Arial MT"/>
            </a:endParaRPr>
          </a:p>
          <a:p>
            <a:pPr marL="12700" algn="just">
              <a:lnSpc>
                <a:spcPts val="2115"/>
              </a:lnSpc>
              <a:spcBef>
                <a:spcPts val="1245"/>
              </a:spcBef>
            </a:pPr>
            <a:r>
              <a:rPr sz="1800" dirty="0">
                <a:latin typeface="Arial MT"/>
                <a:cs typeface="Arial MT"/>
              </a:rPr>
              <a:t>II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-5" dirty="0">
                <a:latin typeface="Arial MT"/>
                <a:cs typeface="Arial MT"/>
              </a:rPr>
              <a:t> demonstrativos da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execução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das:</a:t>
            </a:r>
            <a:endParaRPr sz="1800">
              <a:latin typeface="Arial MT"/>
              <a:cs typeface="Arial MT"/>
            </a:endParaRPr>
          </a:p>
          <a:p>
            <a:pPr marL="12700" marR="8890" algn="just">
              <a:lnSpc>
                <a:spcPct val="95800"/>
              </a:lnSpc>
              <a:spcBef>
                <a:spcPts val="45"/>
              </a:spcBef>
              <a:buAutoNum type="alphaLcParenR"/>
              <a:tabLst>
                <a:tab pos="363220" algn="l"/>
              </a:tabLst>
            </a:pPr>
            <a:r>
              <a:rPr sz="1800" spc="-5" dirty="0">
                <a:latin typeface="Arial MT"/>
                <a:cs typeface="Arial MT"/>
              </a:rPr>
              <a:t>receitas,</a:t>
            </a:r>
            <a:r>
              <a:rPr sz="1800" dirty="0">
                <a:latin typeface="Arial MT"/>
                <a:cs typeface="Arial MT"/>
              </a:rPr>
              <a:t> por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categoria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econômica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fonte,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especificando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 previsão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inicial,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previsão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atualizada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para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exercício,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receita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realizada</a:t>
            </a:r>
            <a:r>
              <a:rPr sz="1800" spc="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bimestre,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realizada</a:t>
            </a:r>
            <a:r>
              <a:rPr sz="1800" spc="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exercício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previsão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 realizar;</a:t>
            </a:r>
            <a:endParaRPr sz="1800">
              <a:latin typeface="Arial MT"/>
              <a:cs typeface="Arial MT"/>
            </a:endParaRPr>
          </a:p>
          <a:p>
            <a:pPr marL="12700" marR="8255" algn="just">
              <a:lnSpc>
                <a:spcPts val="2060"/>
              </a:lnSpc>
              <a:spcBef>
                <a:spcPts val="65"/>
              </a:spcBef>
              <a:buAutoNum type="alphaLcParenR"/>
              <a:tabLst>
                <a:tab pos="303530" algn="l"/>
              </a:tabLst>
            </a:pPr>
            <a:r>
              <a:rPr sz="1800" spc="-5" dirty="0">
                <a:latin typeface="Arial MT"/>
                <a:cs typeface="Arial MT"/>
              </a:rPr>
              <a:t>despesas, por categoria econômica e grupo de natureza da despesa, discriminando dotação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inicial,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dotação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exercício,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despesas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empenhada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liquidada,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</a:t>
            </a:r>
            <a:r>
              <a:rPr sz="1800" dirty="0">
                <a:latin typeface="Arial MT"/>
                <a:cs typeface="Arial MT"/>
              </a:rPr>
              <a:t> bimestre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exercício;</a:t>
            </a:r>
            <a:endParaRPr sz="1800">
              <a:latin typeface="Arial MT"/>
              <a:cs typeface="Arial MT"/>
            </a:endParaRPr>
          </a:p>
          <a:p>
            <a:pPr marL="266065" indent="-254000" algn="just">
              <a:lnSpc>
                <a:spcPts val="2039"/>
              </a:lnSpc>
              <a:buAutoNum type="alphaLcParenR"/>
              <a:tabLst>
                <a:tab pos="266700" algn="l"/>
              </a:tabLst>
            </a:pPr>
            <a:r>
              <a:rPr sz="1800" spc="-5" dirty="0">
                <a:latin typeface="Arial MT"/>
                <a:cs typeface="Arial MT"/>
              </a:rPr>
              <a:t>despesas,</a:t>
            </a:r>
            <a:r>
              <a:rPr sz="1800" dirty="0">
                <a:latin typeface="Arial MT"/>
                <a:cs typeface="Arial MT"/>
              </a:rPr>
              <a:t> por </a:t>
            </a:r>
            <a:r>
              <a:rPr sz="1800" spc="-5" dirty="0">
                <a:latin typeface="Arial MT"/>
                <a:cs typeface="Arial MT"/>
              </a:rPr>
              <a:t>função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subfunção.</a:t>
            </a:r>
            <a:endParaRPr sz="1800">
              <a:latin typeface="Arial MT"/>
              <a:cs typeface="Arial MT"/>
            </a:endParaRPr>
          </a:p>
          <a:p>
            <a:pPr marL="12700" marR="5080" algn="just">
              <a:lnSpc>
                <a:spcPts val="2060"/>
              </a:lnSpc>
              <a:spcBef>
                <a:spcPts val="1455"/>
              </a:spcBef>
            </a:pPr>
            <a:r>
              <a:rPr sz="1800" spc="-5" dirty="0">
                <a:latin typeface="Arial MT"/>
                <a:cs typeface="Arial MT"/>
              </a:rPr>
              <a:t>§ 1º</a:t>
            </a:r>
            <a:r>
              <a:rPr sz="1800" dirty="0">
                <a:latin typeface="Arial MT"/>
                <a:cs typeface="Arial MT"/>
              </a:rPr>
              <a:t> Os </a:t>
            </a:r>
            <a:r>
              <a:rPr sz="1800" spc="-5" dirty="0">
                <a:latin typeface="Arial MT"/>
                <a:cs typeface="Arial MT"/>
              </a:rPr>
              <a:t>valores</a:t>
            </a:r>
            <a:r>
              <a:rPr sz="1800" spc="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referentes</a:t>
            </a:r>
            <a:r>
              <a:rPr sz="1800" spc="4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ao </a:t>
            </a:r>
            <a:r>
              <a:rPr sz="1800" spc="-5" dirty="0">
                <a:latin typeface="Arial MT"/>
                <a:cs typeface="Arial MT"/>
              </a:rPr>
              <a:t>refinanciamento da </a:t>
            </a:r>
            <a:r>
              <a:rPr sz="1800" dirty="0">
                <a:latin typeface="Arial MT"/>
                <a:cs typeface="Arial MT"/>
              </a:rPr>
              <a:t>dívida </a:t>
            </a:r>
            <a:r>
              <a:rPr sz="1800" spc="-5" dirty="0">
                <a:latin typeface="Arial MT"/>
                <a:cs typeface="Arial MT"/>
              </a:rPr>
              <a:t>mobiliária </a:t>
            </a:r>
            <a:r>
              <a:rPr sz="1800" dirty="0">
                <a:latin typeface="Arial MT"/>
                <a:cs typeface="Arial MT"/>
              </a:rPr>
              <a:t>constarão </a:t>
            </a:r>
            <a:r>
              <a:rPr sz="1800" spc="-5" dirty="0">
                <a:latin typeface="Arial MT"/>
                <a:cs typeface="Arial MT"/>
              </a:rPr>
              <a:t>destacadamente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nas</a:t>
            </a:r>
            <a:r>
              <a:rPr sz="1800" dirty="0">
                <a:latin typeface="Arial MT"/>
                <a:cs typeface="Arial MT"/>
              </a:rPr>
              <a:t> receitas </a:t>
            </a:r>
            <a:r>
              <a:rPr sz="1800" spc="-10" dirty="0">
                <a:latin typeface="Arial MT"/>
                <a:cs typeface="Arial MT"/>
              </a:rPr>
              <a:t>de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operações</a:t>
            </a:r>
            <a:r>
              <a:rPr sz="1800" dirty="0">
                <a:latin typeface="Arial MT"/>
                <a:cs typeface="Arial MT"/>
              </a:rPr>
              <a:t> 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crédito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nas </a:t>
            </a:r>
            <a:r>
              <a:rPr sz="1800" spc="-5" dirty="0">
                <a:latin typeface="Arial MT"/>
                <a:cs typeface="Arial MT"/>
              </a:rPr>
              <a:t>despesas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amortização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dívida.</a:t>
            </a:r>
            <a:endParaRPr sz="1800">
              <a:latin typeface="Arial MT"/>
              <a:cs typeface="Arial MT"/>
            </a:endParaRPr>
          </a:p>
          <a:p>
            <a:pPr marL="12700" marR="11430" algn="just">
              <a:lnSpc>
                <a:spcPts val="2060"/>
              </a:lnSpc>
              <a:spcBef>
                <a:spcPts val="20"/>
              </a:spcBef>
            </a:pPr>
            <a:r>
              <a:rPr sz="1800" spc="-5" dirty="0">
                <a:latin typeface="Arial MT"/>
                <a:cs typeface="Arial MT"/>
              </a:rPr>
              <a:t>§ 2º </a:t>
            </a:r>
            <a:r>
              <a:rPr sz="1800" dirty="0">
                <a:latin typeface="Arial MT"/>
                <a:cs typeface="Arial MT"/>
              </a:rPr>
              <a:t>O </a:t>
            </a:r>
            <a:r>
              <a:rPr sz="1800" spc="-5" dirty="0">
                <a:latin typeface="Arial MT"/>
                <a:cs typeface="Arial MT"/>
              </a:rPr>
              <a:t>descumprimento do </a:t>
            </a:r>
            <a:r>
              <a:rPr sz="1800" dirty="0">
                <a:latin typeface="Arial MT"/>
                <a:cs typeface="Arial MT"/>
              </a:rPr>
              <a:t>prazo </a:t>
            </a:r>
            <a:r>
              <a:rPr sz="1800" spc="-5" dirty="0">
                <a:latin typeface="Arial MT"/>
                <a:cs typeface="Arial MT"/>
              </a:rPr>
              <a:t>previsto </a:t>
            </a:r>
            <a:r>
              <a:rPr sz="1800" dirty="0">
                <a:latin typeface="Arial MT"/>
                <a:cs typeface="Arial MT"/>
              </a:rPr>
              <a:t>neste </a:t>
            </a:r>
            <a:r>
              <a:rPr sz="1800" spc="-5" dirty="0">
                <a:latin typeface="Arial MT"/>
                <a:cs typeface="Arial MT"/>
              </a:rPr>
              <a:t>artigo </a:t>
            </a:r>
            <a:r>
              <a:rPr sz="1800" dirty="0">
                <a:latin typeface="Arial MT"/>
                <a:cs typeface="Arial MT"/>
              </a:rPr>
              <a:t>sujeita </a:t>
            </a:r>
            <a:r>
              <a:rPr sz="1800" spc="-5" dirty="0">
                <a:latin typeface="Arial MT"/>
                <a:cs typeface="Arial MT"/>
              </a:rPr>
              <a:t>o ente às sanções previstas no § 2º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Art.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51.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4910" y="520953"/>
            <a:ext cx="57854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EXECUÇÃO</a:t>
            </a:r>
            <a:r>
              <a:rPr spc="-80" dirty="0"/>
              <a:t> </a:t>
            </a:r>
            <a:r>
              <a:rPr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33089" y="1174750"/>
            <a:ext cx="4427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52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673605"/>
          <a:ext cx="10078085" cy="4452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Arrecadadas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67">
                <a:tc>
                  <a:txBody>
                    <a:bodyPr/>
                    <a:lstStyle/>
                    <a:p>
                      <a:pPr marL="63500">
                        <a:lnSpc>
                          <a:spcPts val="1764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Receitas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Correntes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64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24.152.080,84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79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Tributária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1.326.389,58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03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Contribuições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115.445,89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Patrimonial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988.224,35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Agropecuária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Industrial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Serviços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110.108,37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967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Transferências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Correntes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25.498.752,65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72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(-)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Deduções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Transferências Correntes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-4.101.957,60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Outras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Receitas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Correntes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215.117,60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5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Receitas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Capital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3.529.725,26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Operações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Crédito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Alienação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Bens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203.530,00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Amortização de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Empréstimos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79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Transferências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Capital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3.326.195,26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827">
                <a:tc>
                  <a:txBody>
                    <a:bodyPr/>
                    <a:lstStyle/>
                    <a:p>
                      <a:pPr marL="63500">
                        <a:lnSpc>
                          <a:spcPts val="1789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Outras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Receitas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Capital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9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(III)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(I+II)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27.681.806,10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4910" y="392937"/>
            <a:ext cx="57854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EXECUÇÃO</a:t>
            </a:r>
            <a:r>
              <a:rPr spc="-80" dirty="0"/>
              <a:t> </a:t>
            </a:r>
            <a:r>
              <a:rPr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33089" y="1048258"/>
            <a:ext cx="4427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52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547113"/>
          <a:ext cx="10078085" cy="4928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Liquidadas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Por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Função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Governo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805">
                <a:tc>
                  <a:txBody>
                    <a:bodyPr/>
                    <a:lstStyle/>
                    <a:p>
                      <a:pPr marL="63500">
                        <a:lnSpc>
                          <a:spcPts val="1764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01</a:t>
                      </a:r>
                      <a:r>
                        <a:rPr sz="15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Legislativa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930.432,30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79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04</a:t>
                      </a:r>
                      <a:r>
                        <a:rPr sz="15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Administração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2.727.822,32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792">
                <a:tc>
                  <a:txBody>
                    <a:bodyPr/>
                    <a:lstStyle/>
                    <a:p>
                      <a:pPr marL="63500">
                        <a:lnSpc>
                          <a:spcPts val="1789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06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Segurança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Pública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9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75.638,63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08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Assistência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Social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1.006.078,83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09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Previdência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Social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643.149,72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10</a:t>
                      </a:r>
                      <a:r>
                        <a:rPr sz="15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Saúde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4.881.731,72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12</a:t>
                      </a:r>
                      <a:r>
                        <a:rPr sz="15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Educação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4.871.723,51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13</a:t>
                      </a:r>
                      <a:r>
                        <a:rPr sz="15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Cultura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377.809,80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967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15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Urbanismo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539.601,43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72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16</a:t>
                      </a:r>
                      <a:r>
                        <a:rPr sz="15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Habitação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17</a:t>
                      </a:r>
                      <a:r>
                        <a:rPr sz="15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Saneamento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68.185,00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18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Gestão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Ambiental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5.206,00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20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Agricultura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2.593.792,44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22</a:t>
                      </a:r>
                      <a:r>
                        <a:rPr sz="15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Indústria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67.349,88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79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26</a:t>
                      </a:r>
                      <a:r>
                        <a:rPr sz="15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Transporte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2.280.075,10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792">
                <a:tc>
                  <a:txBody>
                    <a:bodyPr/>
                    <a:lstStyle/>
                    <a:p>
                      <a:pPr marL="63500">
                        <a:lnSpc>
                          <a:spcPts val="1789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27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Desporto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Lazer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9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118.417,46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28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Especiais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872.100,22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99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Reserva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Contingência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750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5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(IV)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22.059.114,36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3956" y="885825"/>
            <a:ext cx="57854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EXECUÇÃO</a:t>
            </a:r>
            <a:r>
              <a:rPr spc="-80" dirty="0"/>
              <a:t> </a:t>
            </a:r>
            <a:r>
              <a:rPr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33089" y="1527714"/>
            <a:ext cx="4427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52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071587"/>
              </p:ext>
            </p:extLst>
          </p:nvPr>
        </p:nvGraphicFramePr>
        <p:xfrm>
          <a:off x="317182" y="2447114"/>
          <a:ext cx="10059034" cy="1332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027">
                <a:tc gridSpan="2"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Execução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Orçamentária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Financeira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Superávit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Financeiro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do Exercício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Anterior</a:t>
                      </a:r>
                      <a:r>
                        <a:rPr sz="15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(V)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6.500.668,29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Superávit</a:t>
                      </a:r>
                      <a:r>
                        <a:rPr sz="15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Financeiro</a:t>
                      </a:r>
                      <a:r>
                        <a:rPr sz="15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Apurado</a:t>
                      </a:r>
                      <a:r>
                        <a:rPr sz="15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Até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Quadrimestre</a:t>
                      </a:r>
                      <a:r>
                        <a:rPr sz="15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(VI)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=</a:t>
                      </a:r>
                      <a:r>
                        <a:rPr sz="15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(III-IV)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5.622.691,74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41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 Pagar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Não Processados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(VIII)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1.053.194,83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Superávit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(VII)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(V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VI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VIII)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11.070.165,20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4910" y="392937"/>
            <a:ext cx="57854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EXECUÇÃO</a:t>
            </a:r>
            <a:r>
              <a:rPr sz="3200" b="1" spc="-8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ORÇAMENTÁRIA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33089" y="1048258"/>
            <a:ext cx="4427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52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2286442"/>
            <a:ext cx="9770748" cy="3336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1882" y="392937"/>
            <a:ext cx="54686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METAS</a:t>
            </a:r>
            <a:r>
              <a:rPr spc="-2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spc="-5" dirty="0"/>
              <a:t>ARRECADAÇÃO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048258"/>
            <a:ext cx="9957435" cy="3842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8º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 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13</a:t>
            </a:r>
            <a:endParaRPr sz="2000">
              <a:latin typeface="Arial MT"/>
              <a:cs typeface="Arial MT"/>
            </a:endParaRPr>
          </a:p>
          <a:p>
            <a:pPr marL="12700" marR="6985" algn="just">
              <a:lnSpc>
                <a:spcPct val="95800"/>
              </a:lnSpc>
              <a:spcBef>
                <a:spcPts val="1395"/>
              </a:spcBef>
            </a:pPr>
            <a:r>
              <a:rPr sz="1800" spc="-5" dirty="0">
                <a:latin typeface="Arial MT"/>
                <a:cs typeface="Arial MT"/>
              </a:rPr>
              <a:t>LRF, </a:t>
            </a:r>
            <a:r>
              <a:rPr sz="1800" dirty="0">
                <a:latin typeface="Arial MT"/>
                <a:cs typeface="Arial MT"/>
              </a:rPr>
              <a:t>Art. 8° - Até trinta </a:t>
            </a:r>
            <a:r>
              <a:rPr sz="1800" spc="-5" dirty="0">
                <a:latin typeface="Arial MT"/>
                <a:cs typeface="Arial MT"/>
              </a:rPr>
              <a:t>dias após a publicação dos orçamentos, nos </a:t>
            </a:r>
            <a:r>
              <a:rPr sz="1800" dirty="0">
                <a:latin typeface="Arial MT"/>
                <a:cs typeface="Arial MT"/>
              </a:rPr>
              <a:t>termos </a:t>
            </a:r>
            <a:r>
              <a:rPr sz="1800" spc="-5" dirty="0">
                <a:latin typeface="Arial MT"/>
                <a:cs typeface="Arial MT"/>
              </a:rPr>
              <a:t>em que dispuser a lei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 diretrizes orçamentárias e observado o disposto </a:t>
            </a:r>
            <a:r>
              <a:rPr sz="1800" dirty="0">
                <a:latin typeface="Arial MT"/>
                <a:cs typeface="Arial MT"/>
              </a:rPr>
              <a:t>na </a:t>
            </a:r>
            <a:r>
              <a:rPr sz="1800" spc="-5" dirty="0">
                <a:latin typeface="Arial MT"/>
                <a:cs typeface="Arial MT"/>
              </a:rPr>
              <a:t>alínea </a:t>
            </a:r>
            <a:r>
              <a:rPr sz="1800" dirty="0">
                <a:latin typeface="Arial MT"/>
                <a:cs typeface="Arial MT"/>
              </a:rPr>
              <a:t>"c" do </a:t>
            </a:r>
            <a:r>
              <a:rPr sz="1800" spc="-5" dirty="0">
                <a:latin typeface="Arial MT"/>
                <a:cs typeface="Arial MT"/>
              </a:rPr>
              <a:t>inciso </a:t>
            </a:r>
            <a:r>
              <a:rPr sz="1800" dirty="0">
                <a:latin typeface="Arial MT"/>
                <a:cs typeface="Arial MT"/>
              </a:rPr>
              <a:t>I </a:t>
            </a:r>
            <a:r>
              <a:rPr sz="1800" spc="-5" dirty="0">
                <a:latin typeface="Arial MT"/>
                <a:cs typeface="Arial MT"/>
              </a:rPr>
              <a:t>do </a:t>
            </a:r>
            <a:r>
              <a:rPr sz="1800" dirty="0">
                <a:latin typeface="Arial MT"/>
                <a:cs typeface="Arial MT"/>
              </a:rPr>
              <a:t>Art. 4°, </a:t>
            </a:r>
            <a:r>
              <a:rPr sz="1800" spc="-5" dirty="0">
                <a:latin typeface="Arial MT"/>
                <a:cs typeface="Arial MT"/>
              </a:rPr>
              <a:t>o Poder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Executivo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estabelecerá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programação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financeira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 cronograma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execução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mensal</a:t>
            </a:r>
            <a:r>
              <a:rPr sz="1800" dirty="0">
                <a:latin typeface="Arial MT"/>
                <a:cs typeface="Arial MT"/>
              </a:rPr>
              <a:t> de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desembolso.</a:t>
            </a:r>
            <a:endParaRPr sz="1800">
              <a:latin typeface="Arial MT"/>
              <a:cs typeface="Arial MT"/>
            </a:endParaRPr>
          </a:p>
          <a:p>
            <a:pPr marL="12700" marR="11430" algn="just">
              <a:lnSpc>
                <a:spcPct val="96100"/>
              </a:lnSpc>
            </a:pPr>
            <a:r>
              <a:rPr sz="1800" spc="-5" dirty="0">
                <a:latin typeface="Arial MT"/>
                <a:cs typeface="Arial MT"/>
              </a:rPr>
              <a:t>Parágrafo</a:t>
            </a:r>
            <a:r>
              <a:rPr sz="1800" dirty="0">
                <a:latin typeface="Arial MT"/>
                <a:cs typeface="Arial MT"/>
              </a:rPr>
              <a:t> único.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recursos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legalmente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vinculados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finalidade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específica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serão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utilizados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exclusivamente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atender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objeto</a:t>
            </a:r>
            <a:r>
              <a:rPr sz="1800" dirty="0">
                <a:latin typeface="Arial MT"/>
                <a:cs typeface="Arial MT"/>
              </a:rPr>
              <a:t> 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vinculação,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ainda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em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exercício</a:t>
            </a:r>
            <a:r>
              <a:rPr sz="1800" spc="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diverso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daquele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em</a:t>
            </a:r>
            <a:r>
              <a:rPr sz="1800" dirty="0">
                <a:latin typeface="Arial MT"/>
                <a:cs typeface="Arial MT"/>
              </a:rPr>
              <a:t> que </a:t>
            </a:r>
            <a:r>
              <a:rPr sz="1800" spc="-5" dirty="0">
                <a:latin typeface="Arial MT"/>
                <a:cs typeface="Arial MT"/>
              </a:rPr>
              <a:t>ocorrer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ingresso.</a:t>
            </a:r>
            <a:endParaRPr sz="1800">
              <a:latin typeface="Arial MT"/>
              <a:cs typeface="Arial MT"/>
            </a:endParaRPr>
          </a:p>
          <a:p>
            <a:pPr marL="12700" marR="5080" algn="just">
              <a:lnSpc>
                <a:spcPct val="96000"/>
              </a:lnSpc>
              <a:spcBef>
                <a:spcPts val="1385"/>
              </a:spcBef>
            </a:pPr>
            <a:r>
              <a:rPr sz="1800" spc="-5" dirty="0">
                <a:latin typeface="Arial MT"/>
                <a:cs typeface="Arial MT"/>
              </a:rPr>
              <a:t>LRF, </a:t>
            </a:r>
            <a:r>
              <a:rPr sz="1800" dirty="0">
                <a:latin typeface="Arial MT"/>
                <a:cs typeface="Arial MT"/>
              </a:rPr>
              <a:t>Art. </a:t>
            </a:r>
            <a:r>
              <a:rPr sz="1800" spc="-5" dirty="0">
                <a:latin typeface="Arial MT"/>
                <a:cs typeface="Arial MT"/>
              </a:rPr>
              <a:t>13 </a:t>
            </a:r>
            <a:r>
              <a:rPr sz="1800" dirty="0">
                <a:latin typeface="Arial MT"/>
                <a:cs typeface="Arial MT"/>
              </a:rPr>
              <a:t>- </a:t>
            </a:r>
            <a:r>
              <a:rPr sz="1800" spc="-5" dirty="0">
                <a:latin typeface="Arial MT"/>
                <a:cs typeface="Arial MT"/>
              </a:rPr>
              <a:t>No prazo </a:t>
            </a:r>
            <a:r>
              <a:rPr sz="1800" dirty="0">
                <a:latin typeface="Arial MT"/>
                <a:cs typeface="Arial MT"/>
              </a:rPr>
              <a:t>previsto </a:t>
            </a:r>
            <a:r>
              <a:rPr sz="1800" spc="-5" dirty="0">
                <a:latin typeface="Arial MT"/>
                <a:cs typeface="Arial MT"/>
              </a:rPr>
              <a:t>no </a:t>
            </a:r>
            <a:r>
              <a:rPr sz="1800" dirty="0">
                <a:latin typeface="Arial MT"/>
                <a:cs typeface="Arial MT"/>
              </a:rPr>
              <a:t>Art. 8°, </a:t>
            </a:r>
            <a:r>
              <a:rPr sz="1800" spc="-5" dirty="0">
                <a:latin typeface="Arial MT"/>
                <a:cs typeface="Arial MT"/>
              </a:rPr>
              <a:t>as receitas previstas serão desdobradas, pelo Poder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Executivo, em metas bimestrais de arrecadação, com a especificação, em separado, quando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cabível, </a:t>
            </a:r>
            <a:r>
              <a:rPr sz="1800" dirty="0">
                <a:latin typeface="Arial MT"/>
                <a:cs typeface="Arial MT"/>
              </a:rPr>
              <a:t>das </a:t>
            </a:r>
            <a:r>
              <a:rPr sz="1800" spc="-5" dirty="0">
                <a:latin typeface="Arial MT"/>
                <a:cs typeface="Arial MT"/>
              </a:rPr>
              <a:t>medidas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combate à </a:t>
            </a:r>
            <a:r>
              <a:rPr sz="1800" dirty="0">
                <a:latin typeface="Arial MT"/>
                <a:cs typeface="Arial MT"/>
              </a:rPr>
              <a:t>evasão </a:t>
            </a:r>
            <a:r>
              <a:rPr sz="1800" spc="-5" dirty="0">
                <a:latin typeface="Arial MT"/>
                <a:cs typeface="Arial MT"/>
              </a:rPr>
              <a:t>e à sonegação, da quantidade e </a:t>
            </a:r>
            <a:r>
              <a:rPr sz="1800" spc="5" dirty="0">
                <a:latin typeface="Arial MT"/>
                <a:cs typeface="Arial MT"/>
              </a:rPr>
              <a:t>valores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ações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ajuizadas</a:t>
            </a:r>
            <a:r>
              <a:rPr sz="1800" spc="4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para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cobrança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dívida</a:t>
            </a:r>
            <a:r>
              <a:rPr sz="1800" spc="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ativa,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bem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como</a:t>
            </a:r>
            <a:r>
              <a:rPr sz="1800" spc="4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da</a:t>
            </a:r>
            <a:r>
              <a:rPr sz="1800" spc="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evolução</a:t>
            </a:r>
            <a:r>
              <a:rPr sz="1800" spc="4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</a:t>
            </a:r>
            <a:r>
              <a:rPr sz="1800" spc="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montante</a:t>
            </a:r>
            <a:r>
              <a:rPr sz="1800" spc="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dos  créditos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tributários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passíveis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cobrança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administrativa.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1882" y="342391"/>
            <a:ext cx="54686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METAS</a:t>
            </a:r>
            <a:r>
              <a:rPr spc="-2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spc="-5" dirty="0"/>
              <a:t>ARRECADAÇÃO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42361" y="996441"/>
            <a:ext cx="54082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8º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13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833626"/>
          <a:ext cx="10059667" cy="4452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3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2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555">
                <a:tc>
                  <a:txBody>
                    <a:bodyPr/>
                    <a:lstStyle/>
                    <a:p>
                      <a:pPr marL="92519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Receitas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Orçamentárias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76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Previsão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9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Arrecadação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Diferença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Receitas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Correntes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18.615.000,00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24.152.080,84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5.537.080,84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948">
                <a:tc>
                  <a:txBody>
                    <a:bodyPr/>
                    <a:lstStyle/>
                    <a:p>
                      <a:pPr marL="63500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Tributária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1.600.000,00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1.326.389,58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-273.610,42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Contribuições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49.500,00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115.445,89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65.945,89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Patrimonial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120.000,00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988.224,35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868.224,35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Agropecuária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9.000,00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-9.000,00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Industrial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Serviços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184.000,00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110.108,37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-73.891,63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729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Transferências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Correntes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16.580.300,00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25.498.752,65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8.918.452,65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729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Deduções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p/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FUNDEB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-4.101.957,60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-4.101.957,60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Outras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Receitas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Correntes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72.200,00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215.117,60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142.917,60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Receitas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Capital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35.000,00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3.529.725,26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3.494.725,26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805">
                <a:tc>
                  <a:txBody>
                    <a:bodyPr/>
                    <a:lstStyle/>
                    <a:p>
                      <a:pPr marL="63500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Operações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Crédito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Alienação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Bens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203.530,00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202.530,00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79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Amortização de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Empréstimos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03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Transferências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Capital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34.000,00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3.326.195,26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3.292.195,26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Outras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Receitas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Capital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50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(III)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(I+II)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18.650.000,00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27.681.806,10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9.031.806,10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1882" y="392937"/>
            <a:ext cx="54686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METAS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ARRECADAÇÃO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2361" y="1048258"/>
            <a:ext cx="54082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8º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13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2286442"/>
            <a:ext cx="9770748" cy="3336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5500" y="885825"/>
            <a:ext cx="3752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EXIGÊNCIA</a:t>
            </a:r>
            <a:r>
              <a:rPr spc="-65" dirty="0"/>
              <a:t> </a:t>
            </a:r>
            <a:r>
              <a:rPr spc="-5" dirty="0"/>
              <a:t>LEGAL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7601" y="1952625"/>
            <a:ext cx="9957435" cy="305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n°101,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04 de</a:t>
            </a:r>
            <a:r>
              <a:rPr sz="2000" spc="-5" dirty="0">
                <a:latin typeface="Arial MT"/>
                <a:cs typeface="Arial MT"/>
              </a:rPr>
              <a:t> Maio</a:t>
            </a:r>
            <a:r>
              <a:rPr sz="2000" dirty="0">
                <a:latin typeface="Arial MT"/>
                <a:cs typeface="Arial MT"/>
              </a:rPr>
              <a:t> de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2000,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9°,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§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4°</a:t>
            </a:r>
          </a:p>
          <a:p>
            <a:pPr marL="12700" marR="7620" algn="just">
              <a:lnSpc>
                <a:spcPct val="96000"/>
              </a:lnSpc>
              <a:spcBef>
                <a:spcPts val="1405"/>
              </a:spcBef>
            </a:pPr>
            <a:r>
              <a:rPr sz="1800" dirty="0">
                <a:latin typeface="Arial MT"/>
                <a:cs typeface="Arial MT"/>
              </a:rPr>
              <a:t>Art.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9º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verificado,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ao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final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um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bimestre,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que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realização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receita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poderá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não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comportar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 cumprimento das metas de resultado primário </a:t>
            </a:r>
            <a:r>
              <a:rPr sz="1800" dirty="0">
                <a:latin typeface="Arial MT"/>
                <a:cs typeface="Arial MT"/>
              </a:rPr>
              <a:t>ou </a:t>
            </a:r>
            <a:r>
              <a:rPr sz="1800" spc="-5" dirty="0">
                <a:latin typeface="Arial MT"/>
                <a:cs typeface="Arial MT"/>
              </a:rPr>
              <a:t>nominal estabelecidas no Anexo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Metas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Fiscais,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Poderes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Ministério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Público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promoverão,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dirty="0">
                <a:latin typeface="Arial MT"/>
                <a:cs typeface="Arial MT"/>
              </a:rPr>
              <a:t> ato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próprio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montantes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necessários, </a:t>
            </a:r>
            <a:r>
              <a:rPr sz="1800" dirty="0">
                <a:latin typeface="Arial MT"/>
                <a:cs typeface="Arial MT"/>
              </a:rPr>
              <a:t>nos trinta </a:t>
            </a:r>
            <a:r>
              <a:rPr sz="1800" spc="-5" dirty="0">
                <a:latin typeface="Arial MT"/>
                <a:cs typeface="Arial MT"/>
              </a:rPr>
              <a:t>dias subsequentes, limitação de empenho e movimentação financeira,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segundo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critérios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fixados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pela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Lei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Diretrizes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Orçamentárias.</a:t>
            </a:r>
            <a:endParaRPr sz="1800" dirty="0">
              <a:latin typeface="Arial MT"/>
              <a:cs typeface="Arial MT"/>
            </a:endParaRPr>
          </a:p>
          <a:p>
            <a:pPr marL="12700" marR="5080" algn="just">
              <a:lnSpc>
                <a:spcPct val="95900"/>
              </a:lnSpc>
              <a:spcBef>
                <a:spcPts val="1385"/>
              </a:spcBef>
            </a:pPr>
            <a:r>
              <a:rPr sz="1800" spc="-5" dirty="0">
                <a:latin typeface="Arial MT"/>
                <a:cs typeface="Arial MT"/>
              </a:rPr>
              <a:t>§ 4º </a:t>
            </a:r>
            <a:r>
              <a:rPr sz="1800" dirty="0">
                <a:latin typeface="Arial MT"/>
                <a:cs typeface="Arial MT"/>
              </a:rPr>
              <a:t>- </a:t>
            </a:r>
            <a:r>
              <a:rPr sz="1800" spc="-5" dirty="0">
                <a:latin typeface="Arial MT"/>
                <a:cs typeface="Arial MT"/>
              </a:rPr>
              <a:t>Até o </a:t>
            </a:r>
            <a:r>
              <a:rPr sz="1800" spc="-10" dirty="0">
                <a:latin typeface="Arial MT"/>
                <a:cs typeface="Arial MT"/>
              </a:rPr>
              <a:t>final </a:t>
            </a:r>
            <a:r>
              <a:rPr sz="1800" spc="-5" dirty="0">
                <a:latin typeface="Arial MT"/>
                <a:cs typeface="Arial MT"/>
              </a:rPr>
              <a:t>dos </a:t>
            </a:r>
            <a:r>
              <a:rPr sz="1800" dirty="0">
                <a:latin typeface="Arial MT"/>
                <a:cs typeface="Arial MT"/>
              </a:rPr>
              <a:t>meses </a:t>
            </a:r>
            <a:r>
              <a:rPr sz="1800" spc="-5" dirty="0">
                <a:latin typeface="Arial MT"/>
                <a:cs typeface="Arial MT"/>
              </a:rPr>
              <a:t>de Maio, Setembro e Fevereiro, o Poder Executivo </a:t>
            </a:r>
            <a:r>
              <a:rPr sz="1800" dirty="0">
                <a:latin typeface="Arial MT"/>
                <a:cs typeface="Arial MT"/>
              </a:rPr>
              <a:t>demonstrará </a:t>
            </a:r>
            <a:r>
              <a:rPr sz="1800" spc="-5" dirty="0">
                <a:latin typeface="Arial MT"/>
                <a:cs typeface="Arial MT"/>
              </a:rPr>
              <a:t>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avaliará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cumprimento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metas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fiscais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cada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quadrimestre,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em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Audiência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Pública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na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comissão referida no § 1º </a:t>
            </a:r>
            <a:r>
              <a:rPr sz="1800" dirty="0">
                <a:latin typeface="Arial MT"/>
                <a:cs typeface="Arial MT"/>
              </a:rPr>
              <a:t>do Art. </a:t>
            </a:r>
            <a:r>
              <a:rPr sz="1800" spc="-5" dirty="0">
                <a:latin typeface="Arial MT"/>
                <a:cs typeface="Arial MT"/>
              </a:rPr>
              <a:t>166 da Constituição ou equivalente nas Casas Legislativas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estaduais 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municipais.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8754" y="392937"/>
            <a:ext cx="67557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CRONOGRAMA</a:t>
            </a:r>
            <a:r>
              <a:rPr spc="-35" dirty="0"/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spc="-5" dirty="0"/>
              <a:t>DESEMBOLSO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048258"/>
            <a:ext cx="9957435" cy="3842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8º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 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13</a:t>
            </a:r>
            <a:endParaRPr sz="2000">
              <a:latin typeface="Arial MT"/>
              <a:cs typeface="Arial MT"/>
            </a:endParaRPr>
          </a:p>
          <a:p>
            <a:pPr marL="12700" marR="6985" algn="just">
              <a:lnSpc>
                <a:spcPct val="95800"/>
              </a:lnSpc>
              <a:spcBef>
                <a:spcPts val="1395"/>
              </a:spcBef>
            </a:pPr>
            <a:r>
              <a:rPr sz="1800" spc="-5" dirty="0">
                <a:latin typeface="Arial MT"/>
                <a:cs typeface="Arial MT"/>
              </a:rPr>
              <a:t>LRF, </a:t>
            </a:r>
            <a:r>
              <a:rPr sz="1800" dirty="0">
                <a:latin typeface="Arial MT"/>
                <a:cs typeface="Arial MT"/>
              </a:rPr>
              <a:t>Art. 8° - Até trinta </a:t>
            </a:r>
            <a:r>
              <a:rPr sz="1800" spc="-5" dirty="0">
                <a:latin typeface="Arial MT"/>
                <a:cs typeface="Arial MT"/>
              </a:rPr>
              <a:t>dias após a publicação dos orçamentos, nos </a:t>
            </a:r>
            <a:r>
              <a:rPr sz="1800" dirty="0">
                <a:latin typeface="Arial MT"/>
                <a:cs typeface="Arial MT"/>
              </a:rPr>
              <a:t>termos </a:t>
            </a:r>
            <a:r>
              <a:rPr sz="1800" spc="-5" dirty="0">
                <a:latin typeface="Arial MT"/>
                <a:cs typeface="Arial MT"/>
              </a:rPr>
              <a:t>em que dispuser a lei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 diretrizes orçamentárias e observado o disposto </a:t>
            </a:r>
            <a:r>
              <a:rPr sz="1800" dirty="0">
                <a:latin typeface="Arial MT"/>
                <a:cs typeface="Arial MT"/>
              </a:rPr>
              <a:t>na </a:t>
            </a:r>
            <a:r>
              <a:rPr sz="1800" spc="-5" dirty="0">
                <a:latin typeface="Arial MT"/>
                <a:cs typeface="Arial MT"/>
              </a:rPr>
              <a:t>alínea </a:t>
            </a:r>
            <a:r>
              <a:rPr sz="1800" dirty="0">
                <a:latin typeface="Arial MT"/>
                <a:cs typeface="Arial MT"/>
              </a:rPr>
              <a:t>c </a:t>
            </a:r>
            <a:r>
              <a:rPr sz="1800" spc="-5" dirty="0">
                <a:latin typeface="Arial MT"/>
                <a:cs typeface="Arial MT"/>
              </a:rPr>
              <a:t>do </a:t>
            </a:r>
            <a:r>
              <a:rPr sz="1800" dirty="0">
                <a:latin typeface="Arial MT"/>
                <a:cs typeface="Arial MT"/>
              </a:rPr>
              <a:t>inciso I </a:t>
            </a:r>
            <a:r>
              <a:rPr sz="1800" spc="-5" dirty="0">
                <a:latin typeface="Arial MT"/>
                <a:cs typeface="Arial MT"/>
              </a:rPr>
              <a:t>do </a:t>
            </a:r>
            <a:r>
              <a:rPr sz="1800" dirty="0">
                <a:latin typeface="Arial MT"/>
                <a:cs typeface="Arial MT"/>
              </a:rPr>
              <a:t>Art. 4°, </a:t>
            </a:r>
            <a:r>
              <a:rPr sz="1800" spc="-5" dirty="0">
                <a:latin typeface="Arial MT"/>
                <a:cs typeface="Arial MT"/>
              </a:rPr>
              <a:t>o Poder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Executivo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estabelecerá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programação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financeira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cronograma</a:t>
            </a:r>
            <a:r>
              <a:rPr sz="1800" dirty="0">
                <a:latin typeface="Arial MT"/>
                <a:cs typeface="Arial MT"/>
              </a:rPr>
              <a:t> 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execução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mensal</a:t>
            </a:r>
            <a:r>
              <a:rPr sz="1800" dirty="0">
                <a:latin typeface="Arial MT"/>
                <a:cs typeface="Arial MT"/>
              </a:rPr>
              <a:t> de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desembolso.</a:t>
            </a:r>
            <a:endParaRPr sz="1800">
              <a:latin typeface="Arial MT"/>
              <a:cs typeface="Arial MT"/>
            </a:endParaRPr>
          </a:p>
          <a:p>
            <a:pPr marL="12700" marR="11430" algn="just">
              <a:lnSpc>
                <a:spcPct val="96100"/>
              </a:lnSpc>
            </a:pPr>
            <a:r>
              <a:rPr sz="1800" spc="-5" dirty="0">
                <a:latin typeface="Arial MT"/>
                <a:cs typeface="Arial MT"/>
              </a:rPr>
              <a:t>Parágrafo</a:t>
            </a:r>
            <a:r>
              <a:rPr sz="1800" dirty="0">
                <a:latin typeface="Arial MT"/>
                <a:cs typeface="Arial MT"/>
              </a:rPr>
              <a:t> único.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recursos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legalmente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vinculados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finalidade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específica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serão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utilizados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exclusivamente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atender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objeto</a:t>
            </a:r>
            <a:r>
              <a:rPr sz="1800" dirty="0">
                <a:latin typeface="Arial MT"/>
                <a:cs typeface="Arial MT"/>
              </a:rPr>
              <a:t> 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vinculação,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ainda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em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exercício</a:t>
            </a:r>
            <a:r>
              <a:rPr sz="1800" spc="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diverso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daquele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em</a:t>
            </a:r>
            <a:r>
              <a:rPr sz="1800" dirty="0">
                <a:latin typeface="Arial MT"/>
                <a:cs typeface="Arial MT"/>
              </a:rPr>
              <a:t> que </a:t>
            </a:r>
            <a:r>
              <a:rPr sz="1800" spc="-5" dirty="0">
                <a:latin typeface="Arial MT"/>
                <a:cs typeface="Arial MT"/>
              </a:rPr>
              <a:t>ocorrer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ingresso.</a:t>
            </a:r>
            <a:endParaRPr sz="1800">
              <a:latin typeface="Arial MT"/>
              <a:cs typeface="Arial MT"/>
            </a:endParaRPr>
          </a:p>
          <a:p>
            <a:pPr marL="12700" marR="5080" algn="just">
              <a:lnSpc>
                <a:spcPct val="96000"/>
              </a:lnSpc>
              <a:spcBef>
                <a:spcPts val="1385"/>
              </a:spcBef>
            </a:pPr>
            <a:r>
              <a:rPr sz="1800" spc="-5" dirty="0">
                <a:latin typeface="Arial MT"/>
                <a:cs typeface="Arial MT"/>
              </a:rPr>
              <a:t>LRF, </a:t>
            </a:r>
            <a:r>
              <a:rPr sz="1800" dirty="0">
                <a:latin typeface="Arial MT"/>
                <a:cs typeface="Arial MT"/>
              </a:rPr>
              <a:t>Art. </a:t>
            </a:r>
            <a:r>
              <a:rPr sz="1800" spc="-5" dirty="0">
                <a:latin typeface="Arial MT"/>
                <a:cs typeface="Arial MT"/>
              </a:rPr>
              <a:t>13 </a:t>
            </a:r>
            <a:r>
              <a:rPr sz="1800" dirty="0">
                <a:latin typeface="Arial MT"/>
                <a:cs typeface="Arial MT"/>
              </a:rPr>
              <a:t>- </a:t>
            </a:r>
            <a:r>
              <a:rPr sz="1800" spc="-5" dirty="0">
                <a:latin typeface="Arial MT"/>
                <a:cs typeface="Arial MT"/>
              </a:rPr>
              <a:t>No prazo </a:t>
            </a:r>
            <a:r>
              <a:rPr sz="1800" dirty="0">
                <a:latin typeface="Arial MT"/>
                <a:cs typeface="Arial MT"/>
              </a:rPr>
              <a:t>previsto </a:t>
            </a:r>
            <a:r>
              <a:rPr sz="1800" spc="-5" dirty="0">
                <a:latin typeface="Arial MT"/>
                <a:cs typeface="Arial MT"/>
              </a:rPr>
              <a:t>no </a:t>
            </a:r>
            <a:r>
              <a:rPr sz="1800" dirty="0">
                <a:latin typeface="Arial MT"/>
                <a:cs typeface="Arial MT"/>
              </a:rPr>
              <a:t>Art. 8°, </a:t>
            </a:r>
            <a:r>
              <a:rPr sz="1800" spc="-5" dirty="0">
                <a:latin typeface="Arial MT"/>
                <a:cs typeface="Arial MT"/>
              </a:rPr>
              <a:t>as receitas previstas serão desdobradas, pelo Poder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Executivo, em metas bimestrais de arrecadação, com a especificação, em separado, quando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cabível, </a:t>
            </a:r>
            <a:r>
              <a:rPr sz="1800" dirty="0">
                <a:latin typeface="Arial MT"/>
                <a:cs typeface="Arial MT"/>
              </a:rPr>
              <a:t>das </a:t>
            </a:r>
            <a:r>
              <a:rPr sz="1800" spc="-5" dirty="0">
                <a:latin typeface="Arial MT"/>
                <a:cs typeface="Arial MT"/>
              </a:rPr>
              <a:t>medidas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combate à </a:t>
            </a:r>
            <a:r>
              <a:rPr sz="1800" dirty="0">
                <a:latin typeface="Arial MT"/>
                <a:cs typeface="Arial MT"/>
              </a:rPr>
              <a:t>evasão </a:t>
            </a:r>
            <a:r>
              <a:rPr sz="1800" spc="-5" dirty="0">
                <a:latin typeface="Arial MT"/>
                <a:cs typeface="Arial MT"/>
              </a:rPr>
              <a:t>e à sonegação, da quantidade e </a:t>
            </a:r>
            <a:r>
              <a:rPr sz="1800" spc="5" dirty="0">
                <a:latin typeface="Arial MT"/>
                <a:cs typeface="Arial MT"/>
              </a:rPr>
              <a:t>valores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ações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ajuizadas</a:t>
            </a:r>
            <a:r>
              <a:rPr sz="1800" spc="4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para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cobrança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dívida</a:t>
            </a:r>
            <a:r>
              <a:rPr sz="1800" spc="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ativa,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bem</a:t>
            </a:r>
            <a:r>
              <a:rPr sz="1800" spc="48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como</a:t>
            </a:r>
            <a:r>
              <a:rPr sz="1800" spc="4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da</a:t>
            </a:r>
            <a:r>
              <a:rPr sz="1800" spc="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evolução</a:t>
            </a:r>
            <a:r>
              <a:rPr sz="1800" spc="4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</a:t>
            </a:r>
            <a:r>
              <a:rPr sz="1800" spc="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montante</a:t>
            </a:r>
            <a:r>
              <a:rPr sz="1800" spc="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dos  créditos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tributários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passíveis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cobrança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administrativa.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8754" y="342391"/>
            <a:ext cx="67557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CRONOGRAMA</a:t>
            </a:r>
            <a:r>
              <a:rPr spc="-35" dirty="0"/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spc="-5" dirty="0"/>
              <a:t>DESEMBOLSO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42361" y="996441"/>
            <a:ext cx="54082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8º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13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833626"/>
          <a:ext cx="10078085" cy="3010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3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2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555">
                <a:tc>
                  <a:txBody>
                    <a:bodyPr/>
                    <a:lstStyle/>
                    <a:p>
                      <a:pPr marL="87121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Despesas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Orçamentárias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02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Fixadas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Realizadas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Diferença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Despesas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Correntes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16.915.000,00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18.602.358,09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-1.687.358,09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948">
                <a:tc>
                  <a:txBody>
                    <a:bodyPr/>
                    <a:lstStyle/>
                    <a:p>
                      <a:pPr marL="63500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Pessoal</a:t>
                      </a:r>
                      <a:r>
                        <a:rPr sz="15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 Encargos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Sociais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8.402.000,00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9.431.096,90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-1.029.096,90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Juros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e Amortização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Dívida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160.000,00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392.177,80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-232.177,80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dirty="0">
                          <a:latin typeface="Arial MT"/>
                          <a:cs typeface="Arial MT"/>
                        </a:rPr>
                        <a:t>Outras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Despesas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Correntes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8.353.000,00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8.779.083,39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-426.083,39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Despesas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de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Capital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1.715.000,00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3.456.756,27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-1.741.756,27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567">
                <a:tc>
                  <a:txBody>
                    <a:bodyPr/>
                    <a:lstStyle/>
                    <a:p>
                      <a:pPr marL="63500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Investimentos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1.244.000,00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3.200.610,47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-1.956.610,47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Inversões</a:t>
                      </a:r>
                      <a:r>
                        <a:rPr sz="15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Financeiras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151.000,00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151.000,00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12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Amortização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da </a:t>
                      </a:r>
                      <a:r>
                        <a:rPr sz="1500" dirty="0">
                          <a:latin typeface="Arial MT"/>
                          <a:cs typeface="Arial MT"/>
                        </a:rPr>
                        <a:t>Dívida </a:t>
                      </a:r>
                      <a:r>
                        <a:rPr sz="1500" spc="-10" dirty="0">
                          <a:latin typeface="Arial MT"/>
                          <a:cs typeface="Arial MT"/>
                        </a:rPr>
                        <a:t>Fundada</a:t>
                      </a:r>
                      <a:r>
                        <a:rPr sz="15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Interna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320.000,00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256.145,80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80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63.854,20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Reserva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contingência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64">
                <a:tc>
                  <a:txBody>
                    <a:bodyPr/>
                    <a:lstStyle/>
                    <a:p>
                      <a:pPr marL="63500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Reserva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5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contingência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64"/>
                        </a:lnSpc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0,00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(IV)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(I+II+III)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18.630.000,00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22.059.114,36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-3.429.114,36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8754" y="392937"/>
            <a:ext cx="67557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CRONOGRAMA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DE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DESEMBOLSO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2361" y="1048258"/>
            <a:ext cx="54082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nº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101/2000,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8º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13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2286442"/>
            <a:ext cx="9770748" cy="3336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708150" marR="5080" indent="-826135">
              <a:lnSpc>
                <a:spcPts val="3679"/>
              </a:lnSpc>
              <a:spcBef>
                <a:spcPts val="359"/>
              </a:spcBef>
            </a:pPr>
            <a:r>
              <a:rPr dirty="0"/>
              <a:t>APLICAÇÃO</a:t>
            </a:r>
            <a:r>
              <a:rPr spc="-25" dirty="0"/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dirty="0"/>
              <a:t>RECURSOS</a:t>
            </a:r>
            <a:r>
              <a:rPr spc="-5" dirty="0"/>
              <a:t> </a:t>
            </a:r>
            <a:r>
              <a:rPr spc="-10" dirty="0"/>
              <a:t>EM </a:t>
            </a:r>
            <a:r>
              <a:rPr dirty="0"/>
              <a:t>AÇÕES</a:t>
            </a:r>
            <a:r>
              <a:rPr spc="-5" dirty="0"/>
              <a:t> </a:t>
            </a:r>
            <a:r>
              <a:rPr dirty="0"/>
              <a:t>E </a:t>
            </a:r>
            <a:r>
              <a:rPr spc="-875" dirty="0"/>
              <a:t> </a:t>
            </a:r>
            <a:r>
              <a:rPr dirty="0"/>
              <a:t>SERVIÇOS</a:t>
            </a:r>
            <a:r>
              <a:rPr spc="-10" dirty="0"/>
              <a:t> </a:t>
            </a:r>
            <a:r>
              <a:rPr dirty="0"/>
              <a:t>PÚBLICOS</a:t>
            </a:r>
            <a:r>
              <a:rPr spc="-20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dirty="0"/>
              <a:t>SAÚDE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514602"/>
            <a:ext cx="9952990" cy="1825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ADCT,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 </a:t>
            </a:r>
            <a:r>
              <a:rPr sz="2000" dirty="0">
                <a:latin typeface="Arial MT"/>
                <a:cs typeface="Arial MT"/>
              </a:rPr>
              <a:t>77, </a:t>
            </a:r>
            <a:r>
              <a:rPr sz="2000" spc="-5" dirty="0">
                <a:latin typeface="Arial MT"/>
                <a:cs typeface="Arial MT"/>
              </a:rPr>
              <a:t>III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Emenda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Constitucional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n°29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13/09/2000</a:t>
            </a:r>
            <a:endParaRPr sz="2000">
              <a:latin typeface="Arial MT"/>
              <a:cs typeface="Arial MT"/>
            </a:endParaRPr>
          </a:p>
          <a:p>
            <a:pPr marL="12700" marR="6985">
              <a:lnSpc>
                <a:spcPts val="2070"/>
              </a:lnSpc>
              <a:spcBef>
                <a:spcPts val="1460"/>
              </a:spcBef>
              <a:tabLst>
                <a:tab pos="466090" algn="l"/>
                <a:tab pos="1492885" algn="l"/>
                <a:tab pos="1986280" algn="l"/>
                <a:tab pos="2334895" algn="l"/>
                <a:tab pos="2548255" algn="l"/>
                <a:tab pos="2861945" algn="l"/>
                <a:tab pos="3340100" algn="l"/>
                <a:tab pos="3844925" algn="l"/>
                <a:tab pos="5212715" algn="l"/>
                <a:tab pos="6898640" algn="l"/>
                <a:tab pos="8228965" algn="l"/>
                <a:tab pos="8975090" algn="l"/>
                <a:tab pos="9239885" algn="l"/>
              </a:tabLst>
            </a:pPr>
            <a:r>
              <a:rPr sz="1800" spc="-5" dirty="0">
                <a:latin typeface="Arial MT"/>
                <a:cs typeface="Arial MT"/>
              </a:rPr>
              <a:t>EC	2</a:t>
            </a:r>
            <a:r>
              <a:rPr sz="1800" spc="-15" dirty="0">
                <a:latin typeface="Arial MT"/>
                <a:cs typeface="Arial MT"/>
              </a:rPr>
              <a:t>9</a:t>
            </a:r>
            <a:r>
              <a:rPr sz="1800" dirty="0">
                <a:latin typeface="Arial MT"/>
                <a:cs typeface="Arial MT"/>
              </a:rPr>
              <a:t>/</a:t>
            </a:r>
            <a:r>
              <a:rPr sz="1800" spc="5" dirty="0">
                <a:latin typeface="Arial MT"/>
                <a:cs typeface="Arial MT"/>
              </a:rPr>
              <a:t>2</a:t>
            </a:r>
            <a:r>
              <a:rPr sz="1800" spc="-5" dirty="0">
                <a:latin typeface="Arial MT"/>
                <a:cs typeface="Arial MT"/>
              </a:rPr>
              <a:t>0</a:t>
            </a:r>
            <a:r>
              <a:rPr sz="1800" spc="-15" dirty="0">
                <a:latin typeface="Arial MT"/>
                <a:cs typeface="Arial MT"/>
              </a:rPr>
              <a:t>0</a:t>
            </a:r>
            <a:r>
              <a:rPr sz="1800" dirty="0">
                <a:latin typeface="Arial MT"/>
                <a:cs typeface="Arial MT"/>
              </a:rPr>
              <a:t>0,	Art.	</a:t>
            </a:r>
            <a:r>
              <a:rPr sz="1800" spc="-5" dirty="0">
                <a:latin typeface="Arial MT"/>
                <a:cs typeface="Arial MT"/>
              </a:rPr>
              <a:t>7º</a:t>
            </a:r>
            <a:r>
              <a:rPr sz="1800" dirty="0">
                <a:latin typeface="Arial MT"/>
                <a:cs typeface="Arial MT"/>
              </a:rPr>
              <a:t>	-	O	</a:t>
            </a:r>
            <a:r>
              <a:rPr sz="1800" spc="-1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to	</a:t>
            </a:r>
            <a:r>
              <a:rPr sz="1800" spc="-5" dirty="0">
                <a:latin typeface="Arial MT"/>
                <a:cs typeface="Arial MT"/>
              </a:rPr>
              <a:t>d</a:t>
            </a:r>
            <a:r>
              <a:rPr sz="1800" spc="-1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s	</a:t>
            </a:r>
            <a:r>
              <a:rPr sz="1800" spc="-5" dirty="0">
                <a:latin typeface="Arial MT"/>
                <a:cs typeface="Arial MT"/>
              </a:rPr>
              <a:t>D</a:t>
            </a:r>
            <a:r>
              <a:rPr sz="1800" spc="-15" dirty="0">
                <a:latin typeface="Arial MT"/>
                <a:cs typeface="Arial MT"/>
              </a:rPr>
              <a:t>i</a:t>
            </a:r>
            <a:r>
              <a:rPr sz="1800" spc="1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p</a:t>
            </a:r>
            <a:r>
              <a:rPr sz="1800" spc="-15" dirty="0">
                <a:latin typeface="Arial MT"/>
                <a:cs typeface="Arial MT"/>
              </a:rPr>
              <a:t>o</a:t>
            </a:r>
            <a:r>
              <a:rPr sz="1800" spc="10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iç</a:t>
            </a:r>
            <a:r>
              <a:rPr sz="1800" spc="-15" dirty="0">
                <a:latin typeface="Arial MT"/>
                <a:cs typeface="Arial MT"/>
              </a:rPr>
              <a:t>õ</a:t>
            </a:r>
            <a:r>
              <a:rPr sz="1800" spc="-5" dirty="0">
                <a:latin typeface="Arial MT"/>
                <a:cs typeface="Arial MT"/>
              </a:rPr>
              <a:t>es</a:t>
            </a:r>
            <a:r>
              <a:rPr sz="1800" dirty="0">
                <a:latin typeface="Arial MT"/>
                <a:cs typeface="Arial MT"/>
              </a:rPr>
              <a:t>	C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spc="-15" dirty="0">
                <a:latin typeface="Arial MT"/>
                <a:cs typeface="Arial MT"/>
              </a:rPr>
              <a:t>n</a:t>
            </a:r>
            <a:r>
              <a:rPr sz="1800" dirty="0">
                <a:latin typeface="Arial MT"/>
                <a:cs typeface="Arial MT"/>
              </a:rPr>
              <a:t>stit</a:t>
            </a:r>
            <a:r>
              <a:rPr sz="1800" spc="5" dirty="0">
                <a:latin typeface="Arial MT"/>
                <a:cs typeface="Arial MT"/>
              </a:rPr>
              <a:t>u</a:t>
            </a:r>
            <a:r>
              <a:rPr sz="1800" spc="-5" dirty="0">
                <a:latin typeface="Arial MT"/>
                <a:cs typeface="Arial MT"/>
              </a:rPr>
              <a:t>ci</a:t>
            </a:r>
            <a:r>
              <a:rPr sz="1800" spc="-15" dirty="0">
                <a:latin typeface="Arial MT"/>
                <a:cs typeface="Arial MT"/>
              </a:rPr>
              <a:t>o</a:t>
            </a:r>
            <a:r>
              <a:rPr sz="1800" dirty="0">
                <a:latin typeface="Arial MT"/>
                <a:cs typeface="Arial MT"/>
              </a:rPr>
              <a:t>n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-15" dirty="0">
                <a:latin typeface="Arial MT"/>
                <a:cs typeface="Arial MT"/>
              </a:rPr>
              <a:t>i</a:t>
            </a:r>
            <a:r>
              <a:rPr sz="1800" dirty="0">
                <a:latin typeface="Arial MT"/>
                <a:cs typeface="Arial MT"/>
              </a:rPr>
              <a:t>s	Tran</a:t>
            </a:r>
            <a:r>
              <a:rPr sz="1800" spc="5" dirty="0">
                <a:latin typeface="Arial MT"/>
                <a:cs typeface="Arial MT"/>
              </a:rPr>
              <a:t>s</a:t>
            </a:r>
            <a:r>
              <a:rPr sz="1800" spc="-5" dirty="0">
                <a:latin typeface="Arial MT"/>
                <a:cs typeface="Arial MT"/>
              </a:rPr>
              <a:t>itór</a:t>
            </a:r>
            <a:r>
              <a:rPr sz="1800" spc="-15" dirty="0">
                <a:latin typeface="Arial MT"/>
                <a:cs typeface="Arial MT"/>
              </a:rPr>
              <a:t>i</a:t>
            </a:r>
            <a:r>
              <a:rPr sz="1800" spc="-5" dirty="0">
                <a:latin typeface="Arial MT"/>
                <a:cs typeface="Arial MT"/>
              </a:rPr>
              <a:t>as</a:t>
            </a:r>
            <a:r>
              <a:rPr sz="1800" dirty="0">
                <a:latin typeface="Arial MT"/>
                <a:cs typeface="Arial MT"/>
              </a:rPr>
              <a:t>	p</a:t>
            </a:r>
            <a:r>
              <a:rPr sz="1800" spc="-5" dirty="0">
                <a:latin typeface="Arial MT"/>
                <a:cs typeface="Arial MT"/>
              </a:rPr>
              <a:t>assa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5" dirty="0">
                <a:latin typeface="Arial MT"/>
                <a:cs typeface="Arial MT"/>
              </a:rPr>
              <a:t>vi</a:t>
            </a:r>
            <a:r>
              <a:rPr sz="1800" spc="-15" dirty="0">
                <a:latin typeface="Arial MT"/>
                <a:cs typeface="Arial MT"/>
              </a:rPr>
              <a:t>g</a:t>
            </a:r>
            <a:r>
              <a:rPr sz="1800" spc="-5" dirty="0">
                <a:latin typeface="Arial MT"/>
                <a:cs typeface="Arial MT"/>
              </a:rPr>
              <a:t>orar  acrescido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 </a:t>
            </a:r>
            <a:r>
              <a:rPr sz="1800" spc="-5" dirty="0">
                <a:latin typeface="Arial MT"/>
                <a:cs typeface="Arial MT"/>
              </a:rPr>
              <a:t>seguinte</a:t>
            </a:r>
            <a:r>
              <a:rPr sz="1800" dirty="0">
                <a:latin typeface="Arial MT"/>
                <a:cs typeface="Arial MT"/>
              </a:rPr>
              <a:t> Art.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77:</a:t>
            </a:r>
            <a:endParaRPr sz="1800">
              <a:latin typeface="Arial MT"/>
              <a:cs typeface="Arial MT"/>
            </a:endParaRPr>
          </a:p>
          <a:p>
            <a:pPr marL="12700" marR="5080">
              <a:lnSpc>
                <a:spcPts val="2060"/>
              </a:lnSpc>
              <a:spcBef>
                <a:spcPts val="10"/>
              </a:spcBef>
            </a:pPr>
            <a:r>
              <a:rPr sz="1800" dirty="0">
                <a:latin typeface="Arial MT"/>
                <a:cs typeface="Arial MT"/>
              </a:rPr>
              <a:t>"III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</a:t>
            </a:r>
            <a:r>
              <a:rPr sz="1800" spc="1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caso</a:t>
            </a:r>
            <a:r>
              <a:rPr sz="1800" spc="1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dos</a:t>
            </a:r>
            <a:r>
              <a:rPr sz="1800" spc="1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Municípios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1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15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Distrito</a:t>
            </a:r>
            <a:r>
              <a:rPr sz="1800" spc="1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Federal,</a:t>
            </a:r>
            <a:r>
              <a:rPr sz="1800" spc="1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quinze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spc="1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cento</a:t>
            </a:r>
            <a:r>
              <a:rPr sz="1800" spc="1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15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produto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</a:t>
            </a:r>
            <a:r>
              <a:rPr sz="1800" spc="1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arrecadação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dos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impostos</a:t>
            </a:r>
            <a:r>
              <a:rPr sz="1800" spc="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que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refere</a:t>
            </a:r>
            <a:r>
              <a:rPr sz="1800" spc="8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spc="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Art.</a:t>
            </a:r>
            <a:r>
              <a:rPr sz="1800" spc="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156</a:t>
            </a:r>
            <a:r>
              <a:rPr sz="1800" spc="1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dos</a:t>
            </a:r>
            <a:r>
              <a:rPr sz="1800" spc="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recursos</a:t>
            </a:r>
            <a:r>
              <a:rPr sz="1800" spc="7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que</a:t>
            </a:r>
            <a:r>
              <a:rPr sz="1800" spc="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tratam</a:t>
            </a:r>
            <a:r>
              <a:rPr sz="1800" spc="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os</a:t>
            </a:r>
            <a:r>
              <a:rPr sz="1800" spc="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Art´s.</a:t>
            </a:r>
            <a:r>
              <a:rPr sz="1800" spc="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158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159,</a:t>
            </a:r>
            <a:r>
              <a:rPr sz="1800" spc="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inciso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ts val="2039"/>
              </a:lnSpc>
            </a:pPr>
            <a:r>
              <a:rPr sz="1800" dirty="0">
                <a:latin typeface="Arial MT"/>
                <a:cs typeface="Arial MT"/>
              </a:rPr>
              <a:t>I,</a:t>
            </a:r>
            <a:r>
              <a:rPr sz="1800" spc="-5" dirty="0">
                <a:latin typeface="Arial MT"/>
                <a:cs typeface="Arial MT"/>
              </a:rPr>
              <a:t> alínea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 §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3º."</a:t>
            </a:r>
            <a:endParaRPr sz="18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3818255"/>
          <a:ext cx="10078085" cy="1737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64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bruta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Impostos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e Transferências 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21.627.191,43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67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por função/subfunção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5.077.959,93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Deduções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1.517.893,62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efeito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cálculo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(IV)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(II-III)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3.560.066,31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Mínimo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ser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aplicado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3.244.078,71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Aplicado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maior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315.987,60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(IV)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(I)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16,46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708150" marR="5080" indent="-826135">
              <a:lnSpc>
                <a:spcPts val="3679"/>
              </a:lnSpc>
              <a:spcBef>
                <a:spcPts val="359"/>
              </a:spcBef>
            </a:pPr>
            <a:r>
              <a:rPr dirty="0"/>
              <a:t>APLICAÇÃO</a:t>
            </a:r>
            <a:r>
              <a:rPr spc="-25" dirty="0"/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dirty="0"/>
              <a:t>RECURSOS</a:t>
            </a:r>
            <a:r>
              <a:rPr spc="-5" dirty="0"/>
              <a:t> </a:t>
            </a:r>
            <a:r>
              <a:rPr spc="-10" dirty="0"/>
              <a:t>EM </a:t>
            </a:r>
            <a:r>
              <a:rPr dirty="0"/>
              <a:t>AÇÕES</a:t>
            </a:r>
            <a:r>
              <a:rPr spc="-5" dirty="0"/>
              <a:t> </a:t>
            </a:r>
            <a:r>
              <a:rPr dirty="0"/>
              <a:t>E </a:t>
            </a:r>
            <a:r>
              <a:rPr spc="-875" dirty="0"/>
              <a:t> </a:t>
            </a:r>
            <a:r>
              <a:rPr dirty="0"/>
              <a:t>SERVIÇOS</a:t>
            </a:r>
            <a:r>
              <a:rPr spc="-10" dirty="0"/>
              <a:t> </a:t>
            </a:r>
            <a:r>
              <a:rPr dirty="0"/>
              <a:t>PÚBLICOS</a:t>
            </a:r>
            <a:r>
              <a:rPr spc="-20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dirty="0"/>
              <a:t>SAÚDE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3682" y="1514602"/>
            <a:ext cx="71462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ADCT,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 </a:t>
            </a:r>
            <a:r>
              <a:rPr sz="2000" dirty="0">
                <a:latin typeface="Arial MT"/>
                <a:cs typeface="Arial MT"/>
              </a:rPr>
              <a:t>77, </a:t>
            </a:r>
            <a:r>
              <a:rPr sz="2000" spc="-5" dirty="0">
                <a:latin typeface="Arial MT"/>
                <a:cs typeface="Arial MT"/>
              </a:rPr>
              <a:t>III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Emenda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Constitucional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n°29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13/09/2000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2754050"/>
            <a:ext cx="9770747" cy="33360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3970" marR="5080" indent="1851660">
              <a:lnSpc>
                <a:spcPts val="3679"/>
              </a:lnSpc>
              <a:spcBef>
                <a:spcPts val="359"/>
              </a:spcBef>
            </a:pPr>
            <a:r>
              <a:rPr dirty="0"/>
              <a:t>APLICAÇÃO DE RECURSOS NA </a:t>
            </a:r>
            <a:r>
              <a:rPr spc="5" dirty="0"/>
              <a:t> </a:t>
            </a:r>
            <a:r>
              <a:rPr dirty="0"/>
              <a:t>MANUTENÇÃO</a:t>
            </a:r>
            <a:r>
              <a:rPr spc="-30" dirty="0"/>
              <a:t> 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DESENVOLVIMENTO</a:t>
            </a:r>
            <a:r>
              <a:rPr spc="-15" dirty="0"/>
              <a:t> </a:t>
            </a:r>
            <a:r>
              <a:rPr dirty="0"/>
              <a:t>DO</a:t>
            </a:r>
            <a:r>
              <a:rPr spc="-15" dirty="0"/>
              <a:t> </a:t>
            </a:r>
            <a:r>
              <a:rPr dirty="0"/>
              <a:t>ENSINO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514602"/>
            <a:ext cx="9952355" cy="2266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Constituição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Federal,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212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LDB,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72</a:t>
            </a:r>
            <a:endParaRPr sz="2000">
              <a:latin typeface="Arial MT"/>
              <a:cs typeface="Arial MT"/>
            </a:endParaRPr>
          </a:p>
          <a:p>
            <a:pPr marL="12700" marR="5080" algn="just">
              <a:lnSpc>
                <a:spcPct val="96200"/>
              </a:lnSpc>
              <a:spcBef>
                <a:spcPts val="1395"/>
              </a:spcBef>
            </a:pPr>
            <a:r>
              <a:rPr sz="1800" dirty="0">
                <a:latin typeface="Arial MT"/>
                <a:cs typeface="Arial MT"/>
              </a:rPr>
              <a:t>CF, Art. </a:t>
            </a:r>
            <a:r>
              <a:rPr sz="1800" spc="-5" dirty="0">
                <a:latin typeface="Arial MT"/>
                <a:cs typeface="Arial MT"/>
              </a:rPr>
              <a:t>212 </a:t>
            </a:r>
            <a:r>
              <a:rPr sz="1800" dirty="0">
                <a:latin typeface="Arial MT"/>
                <a:cs typeface="Arial MT"/>
              </a:rPr>
              <a:t>- A </a:t>
            </a:r>
            <a:r>
              <a:rPr sz="1800" spc="-5" dirty="0">
                <a:latin typeface="Arial MT"/>
                <a:cs typeface="Arial MT"/>
              </a:rPr>
              <a:t>União aplicará, anualmente, nunca menos de dezoito, e os </a:t>
            </a:r>
            <a:r>
              <a:rPr sz="1800" dirty="0">
                <a:latin typeface="Arial MT"/>
                <a:cs typeface="Arial MT"/>
              </a:rPr>
              <a:t>Estados, </a:t>
            </a:r>
            <a:r>
              <a:rPr sz="1800" spc="-5" dirty="0">
                <a:latin typeface="Arial MT"/>
                <a:cs typeface="Arial MT"/>
              </a:rPr>
              <a:t>o Distrito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Federal e os Municípios vinte e cinco por cento, no mínimo, da receita resultante de impostos,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compreendida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proveniente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transferências,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na manutenção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desenvolvimento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ensino.</a:t>
            </a:r>
            <a:endParaRPr sz="1800">
              <a:latin typeface="Arial MT"/>
              <a:cs typeface="Arial MT"/>
            </a:endParaRPr>
          </a:p>
          <a:p>
            <a:pPr marL="12700" marR="5080" algn="just">
              <a:lnSpc>
                <a:spcPct val="96100"/>
              </a:lnSpc>
              <a:spcBef>
                <a:spcPts val="1380"/>
              </a:spcBef>
            </a:pPr>
            <a:r>
              <a:rPr sz="1800" spc="-5" dirty="0">
                <a:latin typeface="Arial MT"/>
                <a:cs typeface="Arial MT"/>
              </a:rPr>
              <a:t>LDB, </a:t>
            </a:r>
            <a:r>
              <a:rPr sz="1800" dirty="0">
                <a:latin typeface="Arial MT"/>
                <a:cs typeface="Arial MT"/>
              </a:rPr>
              <a:t>Art. </a:t>
            </a:r>
            <a:r>
              <a:rPr sz="1800" spc="-5" dirty="0">
                <a:latin typeface="Arial MT"/>
                <a:cs typeface="Arial MT"/>
              </a:rPr>
              <a:t>72 </a:t>
            </a:r>
            <a:r>
              <a:rPr sz="1800" dirty="0">
                <a:latin typeface="Arial MT"/>
                <a:cs typeface="Arial MT"/>
              </a:rPr>
              <a:t>- As </a:t>
            </a:r>
            <a:r>
              <a:rPr sz="1800" spc="-5" dirty="0">
                <a:latin typeface="Arial MT"/>
                <a:cs typeface="Arial MT"/>
              </a:rPr>
              <a:t>receitas e despesas </a:t>
            </a:r>
            <a:r>
              <a:rPr sz="1800" dirty="0">
                <a:latin typeface="Arial MT"/>
                <a:cs typeface="Arial MT"/>
              </a:rPr>
              <a:t>com </a:t>
            </a:r>
            <a:r>
              <a:rPr sz="1800" spc="-5" dirty="0">
                <a:latin typeface="Arial MT"/>
                <a:cs typeface="Arial MT"/>
              </a:rPr>
              <a:t>manutenção e desenvolvimento </a:t>
            </a:r>
            <a:r>
              <a:rPr sz="1800" dirty="0">
                <a:latin typeface="Arial MT"/>
                <a:cs typeface="Arial MT"/>
              </a:rPr>
              <a:t>do ensino </a:t>
            </a:r>
            <a:r>
              <a:rPr sz="1800" spc="-5" dirty="0">
                <a:latin typeface="Arial MT"/>
                <a:cs typeface="Arial MT"/>
              </a:rPr>
              <a:t>serão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apuradas e publicadas nos balanços do Poder Público, </a:t>
            </a:r>
            <a:r>
              <a:rPr sz="1800" dirty="0">
                <a:latin typeface="Arial MT"/>
                <a:cs typeface="Arial MT"/>
              </a:rPr>
              <a:t>assim </a:t>
            </a:r>
            <a:r>
              <a:rPr sz="1800" spc="-5" dirty="0">
                <a:latin typeface="Arial MT"/>
                <a:cs typeface="Arial MT"/>
              </a:rPr>
              <a:t>como nos relatórios a que se refere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 §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3º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Art.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165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da</a:t>
            </a:r>
            <a:r>
              <a:rPr sz="1800" dirty="0">
                <a:latin typeface="Arial MT"/>
                <a:cs typeface="Arial MT"/>
              </a:rPr>
              <a:t> Constituição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Federal.</a:t>
            </a:r>
            <a:endParaRPr sz="18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4258944"/>
          <a:ext cx="10078085" cy="1981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52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bruta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Impostos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Transferências 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22.712.803,07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por função/subfunção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4.804.494,47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Deduções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824.906,40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Resultado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líquido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transf.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FUNDEB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(IV)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-2.399.714,59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79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Despesas para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efeito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de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cálculo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(V)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= (II-III-IV)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6.177.717,03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792">
                <a:tc>
                  <a:txBody>
                    <a:bodyPr/>
                    <a:lstStyle/>
                    <a:p>
                      <a:pPr marL="63500">
                        <a:lnSpc>
                          <a:spcPts val="1789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Mínimo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ser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aplicado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9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5.678.200,77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Aplicado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Maior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499.516,26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aplicado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(V)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x 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27,20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3970" marR="5080" indent="1851660">
              <a:lnSpc>
                <a:spcPts val="3679"/>
              </a:lnSpc>
              <a:spcBef>
                <a:spcPts val="359"/>
              </a:spcBef>
            </a:pPr>
            <a:r>
              <a:rPr dirty="0"/>
              <a:t>APLICAÇÃO DE RECURSOS NA </a:t>
            </a:r>
            <a:r>
              <a:rPr spc="5" dirty="0"/>
              <a:t> </a:t>
            </a:r>
            <a:r>
              <a:rPr dirty="0"/>
              <a:t>MANUTENÇÃO</a:t>
            </a:r>
            <a:r>
              <a:rPr spc="-30" dirty="0"/>
              <a:t> 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DESENVOLVIMENTO</a:t>
            </a:r>
            <a:r>
              <a:rPr spc="-15" dirty="0"/>
              <a:t> </a:t>
            </a:r>
            <a:r>
              <a:rPr dirty="0"/>
              <a:t>DO</a:t>
            </a:r>
            <a:r>
              <a:rPr spc="-15" dirty="0"/>
              <a:t> </a:t>
            </a:r>
            <a:r>
              <a:rPr dirty="0"/>
              <a:t>ENSINO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20670" y="1514602"/>
            <a:ext cx="50514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Constituição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Federal,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212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LDB,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72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2754050"/>
            <a:ext cx="9770747" cy="33360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031" y="394208"/>
            <a:ext cx="9670415" cy="14033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065" marR="5080" algn="ctr">
              <a:lnSpc>
                <a:spcPts val="3570"/>
              </a:lnSpc>
              <a:spcBef>
                <a:spcPts val="335"/>
              </a:spcBef>
            </a:pPr>
            <a:r>
              <a:rPr sz="3100" spc="-5" dirty="0"/>
              <a:t>APLICAÇÃO </a:t>
            </a:r>
            <a:r>
              <a:rPr sz="3100" dirty="0"/>
              <a:t>DE</a:t>
            </a:r>
            <a:r>
              <a:rPr sz="3100" spc="5" dirty="0"/>
              <a:t> </a:t>
            </a:r>
            <a:r>
              <a:rPr sz="3100" spc="-5" dirty="0"/>
              <a:t>70%</a:t>
            </a:r>
            <a:r>
              <a:rPr sz="3100" spc="10" dirty="0"/>
              <a:t> </a:t>
            </a:r>
            <a:r>
              <a:rPr sz="3100" spc="-10" dirty="0"/>
              <a:t>DOS</a:t>
            </a:r>
            <a:r>
              <a:rPr sz="3100" spc="-5" dirty="0"/>
              <a:t> RECURSOS</a:t>
            </a:r>
            <a:r>
              <a:rPr sz="3100" spc="10" dirty="0"/>
              <a:t> </a:t>
            </a:r>
            <a:r>
              <a:rPr sz="3100" spc="-5" dirty="0"/>
              <a:t>DO FUNDEB </a:t>
            </a:r>
            <a:r>
              <a:rPr sz="3100" spc="-844" dirty="0"/>
              <a:t> </a:t>
            </a:r>
            <a:r>
              <a:rPr sz="3100" spc="-5" dirty="0"/>
              <a:t>NA REMUNERAÇÃO </a:t>
            </a:r>
            <a:r>
              <a:rPr sz="3100" dirty="0"/>
              <a:t>DOS</a:t>
            </a:r>
            <a:r>
              <a:rPr sz="3100" spc="-5" dirty="0"/>
              <a:t> PROFISSIONAIS</a:t>
            </a:r>
            <a:r>
              <a:rPr sz="3100" spc="5" dirty="0"/>
              <a:t> </a:t>
            </a:r>
            <a:r>
              <a:rPr sz="3100" spc="-5" dirty="0"/>
              <a:t>DO </a:t>
            </a:r>
            <a:r>
              <a:rPr sz="3100" dirty="0"/>
              <a:t> </a:t>
            </a:r>
            <a:r>
              <a:rPr sz="3100" spc="-5" dirty="0"/>
              <a:t>MAGISTÉRIO</a:t>
            </a:r>
            <a:r>
              <a:rPr sz="3100" spc="-10" dirty="0"/>
              <a:t> </a:t>
            </a:r>
            <a:r>
              <a:rPr sz="3100" dirty="0"/>
              <a:t>DA</a:t>
            </a:r>
            <a:r>
              <a:rPr sz="3100" spc="-5" dirty="0"/>
              <a:t> EDUCAÇÃO BÁSICA</a:t>
            </a:r>
            <a:endParaRPr sz="3100"/>
          </a:p>
        </p:txBody>
      </p:sp>
      <p:sp>
        <p:nvSpPr>
          <p:cNvPr id="3" name="object 3"/>
          <p:cNvSpPr txBox="1"/>
          <p:nvPr/>
        </p:nvSpPr>
        <p:spPr>
          <a:xfrm>
            <a:off x="3785742" y="1938274"/>
            <a:ext cx="31222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EC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108/2020,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N°14.113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749930"/>
          <a:ext cx="10078085" cy="1248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75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FUNDEB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1.761.800,57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Despesas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1.614.687,84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Mínimo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ser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Aplicado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1.233.260,38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Aplicado</a:t>
                      </a:r>
                      <a:r>
                        <a:rPr sz="15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Maior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381.427,46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 Aplicado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(II)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/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91,65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031" y="394208"/>
            <a:ext cx="9670415" cy="14033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065" marR="5080" algn="ctr">
              <a:lnSpc>
                <a:spcPts val="3570"/>
              </a:lnSpc>
              <a:spcBef>
                <a:spcPts val="335"/>
              </a:spcBef>
            </a:pPr>
            <a:r>
              <a:rPr sz="3100" b="1" spc="-5" dirty="0">
                <a:latin typeface="Arial"/>
                <a:cs typeface="Arial"/>
              </a:rPr>
              <a:t>APLICAÇÃO </a:t>
            </a:r>
            <a:r>
              <a:rPr sz="3100" b="1" dirty="0">
                <a:latin typeface="Arial"/>
                <a:cs typeface="Arial"/>
              </a:rPr>
              <a:t>DE</a:t>
            </a:r>
            <a:r>
              <a:rPr sz="3100" b="1" spc="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70%</a:t>
            </a:r>
            <a:r>
              <a:rPr sz="3100" b="1" spc="10" dirty="0">
                <a:latin typeface="Arial"/>
                <a:cs typeface="Arial"/>
              </a:rPr>
              <a:t> </a:t>
            </a:r>
            <a:r>
              <a:rPr sz="3100" b="1" spc="-10" dirty="0">
                <a:latin typeface="Arial"/>
                <a:cs typeface="Arial"/>
              </a:rPr>
              <a:t>DOS</a:t>
            </a:r>
            <a:r>
              <a:rPr sz="3100" b="1" spc="-5" dirty="0">
                <a:latin typeface="Arial"/>
                <a:cs typeface="Arial"/>
              </a:rPr>
              <a:t> RECURSOS</a:t>
            </a:r>
            <a:r>
              <a:rPr sz="3100" b="1" spc="1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DO FUNDEB </a:t>
            </a:r>
            <a:r>
              <a:rPr sz="3100" b="1" spc="-844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NA REMUNERAÇÃO </a:t>
            </a:r>
            <a:r>
              <a:rPr sz="3100" b="1" dirty="0">
                <a:latin typeface="Arial"/>
                <a:cs typeface="Arial"/>
              </a:rPr>
              <a:t>DOS</a:t>
            </a:r>
            <a:r>
              <a:rPr sz="3100" b="1" spc="-5" dirty="0">
                <a:latin typeface="Arial"/>
                <a:cs typeface="Arial"/>
              </a:rPr>
              <a:t> PROFISSIONAIS</a:t>
            </a:r>
            <a:r>
              <a:rPr sz="3100" b="1" spc="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DO </a:t>
            </a:r>
            <a:r>
              <a:rPr sz="3100" b="1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MAGISTÉRIO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DA</a:t>
            </a:r>
            <a:r>
              <a:rPr sz="3100" b="1" spc="-5" dirty="0">
                <a:latin typeface="Arial"/>
                <a:cs typeface="Arial"/>
              </a:rPr>
              <a:t> EDUCAÇÃO BÁSICA</a:t>
            </a:r>
            <a:endParaRPr sz="3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5742" y="1938274"/>
            <a:ext cx="31222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EC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108/2020,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N°14.113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3177682"/>
            <a:ext cx="9770748" cy="3335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796665" marR="5080" indent="-2630805">
              <a:lnSpc>
                <a:spcPts val="3679"/>
              </a:lnSpc>
              <a:spcBef>
                <a:spcPts val="359"/>
              </a:spcBef>
            </a:pPr>
            <a:r>
              <a:rPr dirty="0"/>
              <a:t>DESPESAS</a:t>
            </a:r>
            <a:r>
              <a:rPr spc="-10" dirty="0"/>
              <a:t> </a:t>
            </a:r>
            <a:r>
              <a:rPr spc="-5" dirty="0"/>
              <a:t>COM</a:t>
            </a:r>
            <a:r>
              <a:rPr spc="-25" dirty="0"/>
              <a:t> </a:t>
            </a:r>
            <a:r>
              <a:rPr dirty="0"/>
              <a:t>PESSOAL</a:t>
            </a:r>
            <a:r>
              <a:rPr spc="-10" dirty="0"/>
              <a:t> DO </a:t>
            </a:r>
            <a:r>
              <a:rPr spc="-5" dirty="0"/>
              <a:t>PODER </a:t>
            </a:r>
            <a:r>
              <a:rPr spc="-875" dirty="0"/>
              <a:t> </a:t>
            </a:r>
            <a:r>
              <a:rPr spc="-5" dirty="0"/>
              <a:t>EXECUTIVO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516126"/>
            <a:ext cx="9958070" cy="4312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345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Constituição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Federal,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169,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n°101/2000,</a:t>
            </a:r>
            <a:r>
              <a:rPr sz="2000" spc="-5" dirty="0">
                <a:latin typeface="Arial MT"/>
                <a:cs typeface="Arial MT"/>
              </a:rPr>
              <a:t> 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19,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III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20,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</a:t>
            </a:r>
            <a:endParaRPr sz="2000">
              <a:latin typeface="Arial MT"/>
              <a:cs typeface="Arial MT"/>
            </a:endParaRPr>
          </a:p>
          <a:p>
            <a:pPr marL="12700" marR="12700" algn="just">
              <a:lnSpc>
                <a:spcPts val="2090"/>
              </a:lnSpc>
              <a:spcBef>
                <a:spcPts val="1435"/>
              </a:spcBef>
            </a:pPr>
            <a:r>
              <a:rPr sz="1800" dirty="0">
                <a:latin typeface="Arial MT"/>
                <a:cs typeface="Arial MT"/>
              </a:rPr>
              <a:t>CF, Art. </a:t>
            </a:r>
            <a:r>
              <a:rPr sz="1800" spc="-5" dirty="0">
                <a:latin typeface="Arial MT"/>
                <a:cs typeface="Arial MT"/>
              </a:rPr>
              <a:t>169 </a:t>
            </a:r>
            <a:r>
              <a:rPr sz="1800" dirty="0">
                <a:latin typeface="Arial MT"/>
                <a:cs typeface="Arial MT"/>
              </a:rPr>
              <a:t>- A </a:t>
            </a:r>
            <a:r>
              <a:rPr sz="1800" spc="-5" dirty="0">
                <a:latin typeface="Arial MT"/>
                <a:cs typeface="Arial MT"/>
              </a:rPr>
              <a:t>despesa </a:t>
            </a:r>
            <a:r>
              <a:rPr sz="1800" dirty="0">
                <a:latin typeface="Arial MT"/>
                <a:cs typeface="Arial MT"/>
              </a:rPr>
              <a:t>com </a:t>
            </a:r>
            <a:r>
              <a:rPr sz="1800" spc="-5" dirty="0">
                <a:latin typeface="Arial MT"/>
                <a:cs typeface="Arial MT"/>
              </a:rPr>
              <a:t>pessoal </a:t>
            </a:r>
            <a:r>
              <a:rPr sz="1800" dirty="0">
                <a:latin typeface="Arial MT"/>
                <a:cs typeface="Arial MT"/>
              </a:rPr>
              <a:t>ativo </a:t>
            </a:r>
            <a:r>
              <a:rPr sz="1800" spc="-5" dirty="0">
                <a:latin typeface="Arial MT"/>
                <a:cs typeface="Arial MT"/>
              </a:rPr>
              <a:t>e inativo </a:t>
            </a:r>
            <a:r>
              <a:rPr sz="1800" dirty="0">
                <a:latin typeface="Arial MT"/>
                <a:cs typeface="Arial MT"/>
              </a:rPr>
              <a:t>da </a:t>
            </a:r>
            <a:r>
              <a:rPr sz="1800" spc="-5" dirty="0">
                <a:latin typeface="Arial MT"/>
                <a:cs typeface="Arial MT"/>
              </a:rPr>
              <a:t>União, dos </a:t>
            </a:r>
            <a:r>
              <a:rPr sz="1800" dirty="0">
                <a:latin typeface="Arial MT"/>
                <a:cs typeface="Arial MT"/>
              </a:rPr>
              <a:t>Estados, do </a:t>
            </a:r>
            <a:r>
              <a:rPr sz="1800" spc="-5" dirty="0">
                <a:latin typeface="Arial MT"/>
                <a:cs typeface="Arial MT"/>
              </a:rPr>
              <a:t>Distrito Federal 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dos</a:t>
            </a:r>
            <a:r>
              <a:rPr sz="1800" dirty="0">
                <a:latin typeface="Arial MT"/>
                <a:cs typeface="Arial MT"/>
              </a:rPr>
              <a:t> Municípios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poderá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exceder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limites </a:t>
            </a:r>
            <a:r>
              <a:rPr sz="1800" spc="-5" dirty="0">
                <a:latin typeface="Arial MT"/>
                <a:cs typeface="Arial MT"/>
              </a:rPr>
              <a:t>estabelecidos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em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lei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complementar.</a:t>
            </a:r>
            <a:endParaRPr sz="1800">
              <a:latin typeface="Arial MT"/>
              <a:cs typeface="Arial MT"/>
            </a:endParaRPr>
          </a:p>
          <a:p>
            <a:pPr marL="12700" marR="5080" algn="just">
              <a:lnSpc>
                <a:spcPct val="95800"/>
              </a:lnSpc>
              <a:spcBef>
                <a:spcPts val="1325"/>
              </a:spcBef>
            </a:pPr>
            <a:r>
              <a:rPr sz="1800" spc="-5" dirty="0">
                <a:latin typeface="Arial MT"/>
                <a:cs typeface="Arial MT"/>
              </a:rPr>
              <a:t>LRF, </a:t>
            </a:r>
            <a:r>
              <a:rPr sz="1800" dirty="0">
                <a:latin typeface="Arial MT"/>
                <a:cs typeface="Arial MT"/>
              </a:rPr>
              <a:t>Art. </a:t>
            </a:r>
            <a:r>
              <a:rPr sz="1800" spc="-5" dirty="0">
                <a:latin typeface="Arial MT"/>
                <a:cs typeface="Arial MT"/>
              </a:rPr>
              <a:t>19 </a:t>
            </a:r>
            <a:r>
              <a:rPr sz="1800" dirty="0">
                <a:latin typeface="Arial MT"/>
                <a:cs typeface="Arial MT"/>
              </a:rPr>
              <a:t>- </a:t>
            </a:r>
            <a:r>
              <a:rPr sz="1800" spc="-5" dirty="0">
                <a:latin typeface="Arial MT"/>
                <a:cs typeface="Arial MT"/>
              </a:rPr>
              <a:t>Para os </a:t>
            </a:r>
            <a:r>
              <a:rPr sz="1800" dirty="0">
                <a:latin typeface="Arial MT"/>
                <a:cs typeface="Arial MT"/>
              </a:rPr>
              <a:t>fins </a:t>
            </a:r>
            <a:r>
              <a:rPr sz="1800" spc="-5" dirty="0">
                <a:latin typeface="Arial MT"/>
                <a:cs typeface="Arial MT"/>
              </a:rPr>
              <a:t>do disposto no </a:t>
            </a:r>
            <a:r>
              <a:rPr sz="1800" dirty="0">
                <a:latin typeface="Arial MT"/>
                <a:cs typeface="Arial MT"/>
              </a:rPr>
              <a:t>caput </a:t>
            </a:r>
            <a:r>
              <a:rPr sz="1800" spc="-5" dirty="0">
                <a:latin typeface="Arial MT"/>
                <a:cs typeface="Arial MT"/>
              </a:rPr>
              <a:t>do </a:t>
            </a:r>
            <a:r>
              <a:rPr sz="1800" dirty="0">
                <a:latin typeface="Arial MT"/>
                <a:cs typeface="Arial MT"/>
              </a:rPr>
              <a:t>Art. </a:t>
            </a:r>
            <a:r>
              <a:rPr sz="1800" spc="-5" dirty="0">
                <a:latin typeface="Arial MT"/>
                <a:cs typeface="Arial MT"/>
              </a:rPr>
              <a:t>169 da </a:t>
            </a:r>
            <a:r>
              <a:rPr sz="1800" dirty="0">
                <a:latin typeface="Arial MT"/>
                <a:cs typeface="Arial MT"/>
              </a:rPr>
              <a:t>Constituição, </a:t>
            </a:r>
            <a:r>
              <a:rPr sz="1800" spc="-5" dirty="0">
                <a:latin typeface="Arial MT"/>
                <a:cs typeface="Arial MT"/>
              </a:rPr>
              <a:t>a despesa total </a:t>
            </a:r>
            <a:r>
              <a:rPr sz="1800" dirty="0">
                <a:latin typeface="Arial MT"/>
                <a:cs typeface="Arial MT"/>
              </a:rPr>
              <a:t>com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pessoal, em cada período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apuração e em cada </a:t>
            </a:r>
            <a:r>
              <a:rPr sz="1800" dirty="0">
                <a:latin typeface="Arial MT"/>
                <a:cs typeface="Arial MT"/>
              </a:rPr>
              <a:t>ente </a:t>
            </a:r>
            <a:r>
              <a:rPr sz="1800" spc="-5" dirty="0">
                <a:latin typeface="Arial MT"/>
                <a:cs typeface="Arial MT"/>
              </a:rPr>
              <a:t>da Federação, não poderá exceder os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percentuais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receita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corrente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líquida,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seguir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discriminados:</a:t>
            </a:r>
            <a:endParaRPr sz="1800">
              <a:latin typeface="Arial MT"/>
              <a:cs typeface="Arial MT"/>
            </a:endParaRPr>
          </a:p>
          <a:p>
            <a:pPr marL="12700" algn="just">
              <a:lnSpc>
                <a:spcPts val="2075"/>
              </a:lnSpc>
            </a:pPr>
            <a:r>
              <a:rPr sz="1800" dirty="0">
                <a:latin typeface="Arial MT"/>
                <a:cs typeface="Arial MT"/>
              </a:rPr>
              <a:t>III -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Municípios: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60% </a:t>
            </a:r>
            <a:r>
              <a:rPr sz="1800" dirty="0">
                <a:latin typeface="Arial MT"/>
                <a:cs typeface="Arial MT"/>
              </a:rPr>
              <a:t>(sessenta</a:t>
            </a:r>
            <a:r>
              <a:rPr sz="1800" spc="-5" dirty="0">
                <a:latin typeface="Arial MT"/>
                <a:cs typeface="Arial MT"/>
              </a:rPr>
              <a:t> por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cento)</a:t>
            </a:r>
            <a:endParaRPr sz="1800">
              <a:latin typeface="Arial MT"/>
              <a:cs typeface="Arial MT"/>
            </a:endParaRPr>
          </a:p>
          <a:p>
            <a:pPr marL="12700" marR="9525">
              <a:lnSpc>
                <a:spcPts val="2080"/>
              </a:lnSpc>
              <a:spcBef>
                <a:spcPts val="1435"/>
              </a:spcBef>
            </a:pPr>
            <a:r>
              <a:rPr sz="1800" spc="-5" dirty="0">
                <a:latin typeface="Arial MT"/>
                <a:cs typeface="Arial MT"/>
              </a:rPr>
              <a:t>LRF,</a:t>
            </a:r>
            <a:r>
              <a:rPr sz="1800" spc="4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Art.</a:t>
            </a:r>
            <a:r>
              <a:rPr sz="1800" spc="4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20</a:t>
            </a:r>
            <a:r>
              <a:rPr sz="1800" spc="4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4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</a:t>
            </a:r>
            <a:r>
              <a:rPr sz="1800" spc="4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repartição</a:t>
            </a:r>
            <a:r>
              <a:rPr sz="1800" spc="4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dos</a:t>
            </a:r>
            <a:r>
              <a:rPr sz="1800" spc="4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limites</a:t>
            </a:r>
            <a:r>
              <a:rPr sz="1800" spc="4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globais</a:t>
            </a:r>
            <a:r>
              <a:rPr sz="1800" spc="409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</a:t>
            </a:r>
            <a:r>
              <a:rPr sz="1800" spc="4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Art.</a:t>
            </a:r>
            <a:r>
              <a:rPr sz="1800" spc="4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19</a:t>
            </a:r>
            <a:r>
              <a:rPr sz="1800" spc="409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não</a:t>
            </a:r>
            <a:r>
              <a:rPr sz="1800" spc="4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poderá</a:t>
            </a:r>
            <a:r>
              <a:rPr sz="1800" spc="4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exceder</a:t>
            </a:r>
            <a:r>
              <a:rPr sz="1800" spc="4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os</a:t>
            </a:r>
            <a:r>
              <a:rPr sz="1800" spc="4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seguintes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percentuais: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ts val="1960"/>
              </a:lnSpc>
            </a:pPr>
            <a:r>
              <a:rPr sz="1800" dirty="0">
                <a:latin typeface="Arial MT"/>
                <a:cs typeface="Arial MT"/>
              </a:rPr>
              <a:t>III -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na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esfera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municipal:</a:t>
            </a:r>
            <a:endParaRPr sz="1800">
              <a:latin typeface="Arial MT"/>
              <a:cs typeface="Arial MT"/>
            </a:endParaRPr>
          </a:p>
          <a:p>
            <a:pPr marL="12700" marR="13970">
              <a:lnSpc>
                <a:spcPts val="2060"/>
              </a:lnSpc>
              <a:spcBef>
                <a:spcPts val="110"/>
              </a:spcBef>
              <a:buAutoNum type="alphaLcParenR"/>
              <a:tabLst>
                <a:tab pos="311785" algn="l"/>
              </a:tabLst>
            </a:pPr>
            <a:r>
              <a:rPr sz="1800" spc="-5" dirty="0">
                <a:latin typeface="Arial MT"/>
                <a:cs typeface="Arial MT"/>
              </a:rPr>
              <a:t>6%</a:t>
            </a:r>
            <a:r>
              <a:rPr sz="1800" spc="25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(seis</a:t>
            </a:r>
            <a:r>
              <a:rPr sz="1800" spc="2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cento)</a:t>
            </a:r>
            <a:r>
              <a:rPr sz="1800" spc="2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para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spc="26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Legislativo,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incluído</a:t>
            </a:r>
            <a:r>
              <a:rPr sz="1800" spc="25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spc="25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Tribunal</a:t>
            </a:r>
            <a:r>
              <a:rPr sz="1800" spc="2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25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Contas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25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Município,</a:t>
            </a:r>
            <a:r>
              <a:rPr sz="1800" spc="2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quando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houver;</a:t>
            </a:r>
            <a:endParaRPr sz="1800">
              <a:latin typeface="Arial MT"/>
              <a:cs typeface="Arial MT"/>
            </a:endParaRPr>
          </a:p>
          <a:p>
            <a:pPr marL="279400" indent="-267335">
              <a:lnSpc>
                <a:spcPts val="2045"/>
              </a:lnSpc>
              <a:buAutoNum type="alphaLcParenR"/>
              <a:tabLst>
                <a:tab pos="280035" algn="l"/>
              </a:tabLst>
            </a:pPr>
            <a:r>
              <a:rPr sz="1800" spc="-5" dirty="0">
                <a:latin typeface="Arial MT"/>
                <a:cs typeface="Arial MT"/>
              </a:rPr>
              <a:t>54%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(cinquenta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quatro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cento)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Executivo.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3900" y="1038225"/>
            <a:ext cx="69145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TEMAS</a:t>
            </a:r>
            <a:r>
              <a:rPr dirty="0"/>
              <a:t> A </a:t>
            </a:r>
            <a:r>
              <a:rPr spc="-5" dirty="0"/>
              <a:t>SEREM</a:t>
            </a:r>
            <a:r>
              <a:rPr dirty="0"/>
              <a:t> </a:t>
            </a:r>
            <a:r>
              <a:rPr spc="-5" dirty="0"/>
              <a:t>APRESENTADOS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100" y="2333625"/>
            <a:ext cx="10058400" cy="24545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350"/>
              </a:lnSpc>
              <a:spcBef>
                <a:spcPts val="100"/>
              </a:spcBef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400" dirty="0">
                <a:latin typeface="Arial MT"/>
                <a:cs typeface="Arial MT"/>
              </a:rPr>
              <a:t>Execução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Orçamentaria</a:t>
            </a:r>
            <a:endParaRPr sz="2400" dirty="0">
              <a:latin typeface="Arial MT"/>
              <a:cs typeface="Arial MT"/>
            </a:endParaRPr>
          </a:p>
          <a:p>
            <a:pPr marL="241300" indent="-228600">
              <a:lnSpc>
                <a:spcPts val="230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400" dirty="0">
                <a:latin typeface="Arial MT"/>
                <a:cs typeface="Arial MT"/>
              </a:rPr>
              <a:t>Metas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Arrecadação</a:t>
            </a:r>
            <a:endParaRPr sz="2400" dirty="0">
              <a:latin typeface="Arial MT"/>
              <a:cs typeface="Arial MT"/>
            </a:endParaRPr>
          </a:p>
          <a:p>
            <a:pPr marL="241300" indent="-228600">
              <a:lnSpc>
                <a:spcPts val="230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400" spc="-5" dirty="0">
                <a:latin typeface="Arial MT"/>
                <a:cs typeface="Arial MT"/>
              </a:rPr>
              <a:t>Cronograma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-5" dirty="0">
                <a:latin typeface="Arial MT"/>
                <a:cs typeface="Arial MT"/>
              </a:rPr>
              <a:t> Desembolso</a:t>
            </a:r>
            <a:endParaRPr sz="2400" dirty="0">
              <a:latin typeface="Arial MT"/>
              <a:cs typeface="Arial MT"/>
            </a:endParaRPr>
          </a:p>
          <a:p>
            <a:pPr marL="241300" indent="-228600">
              <a:lnSpc>
                <a:spcPts val="2305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400" dirty="0">
                <a:latin typeface="Arial MT"/>
                <a:cs typeface="Arial MT"/>
              </a:rPr>
              <a:t>Aplicação</a:t>
            </a:r>
            <a:r>
              <a:rPr sz="2400" spc="-10" dirty="0">
                <a:latin typeface="Arial MT"/>
                <a:cs typeface="Arial MT"/>
              </a:rPr>
              <a:t> de </a:t>
            </a:r>
            <a:r>
              <a:rPr sz="2400" dirty="0">
                <a:latin typeface="Arial MT"/>
                <a:cs typeface="Arial MT"/>
              </a:rPr>
              <a:t>Recursos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em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Saúde </a:t>
            </a:r>
            <a:r>
              <a:rPr sz="2400" spc="-5" dirty="0">
                <a:latin typeface="Arial MT"/>
                <a:cs typeface="Arial MT"/>
              </a:rPr>
              <a:t>(15%)</a:t>
            </a:r>
            <a:endParaRPr sz="2400" dirty="0">
              <a:latin typeface="Arial MT"/>
              <a:cs typeface="Arial MT"/>
            </a:endParaRPr>
          </a:p>
          <a:p>
            <a:pPr marL="241300" indent="-228600">
              <a:lnSpc>
                <a:spcPts val="230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400" dirty="0">
                <a:latin typeface="Arial MT"/>
                <a:cs typeface="Arial MT"/>
              </a:rPr>
              <a:t>Aplicação</a:t>
            </a:r>
            <a:r>
              <a:rPr sz="2400" spc="-10" dirty="0">
                <a:latin typeface="Arial MT"/>
                <a:cs typeface="Arial MT"/>
              </a:rPr>
              <a:t> de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Recursos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em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Educação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(25%)</a:t>
            </a:r>
            <a:endParaRPr sz="2400" dirty="0">
              <a:latin typeface="Arial MT"/>
              <a:cs typeface="Arial MT"/>
            </a:endParaRPr>
          </a:p>
          <a:p>
            <a:pPr marL="241300" indent="-228600">
              <a:lnSpc>
                <a:spcPts val="230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400" dirty="0">
                <a:latin typeface="Arial MT"/>
                <a:cs typeface="Arial MT"/>
              </a:rPr>
              <a:t>Aplicação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dos</a:t>
            </a:r>
            <a:r>
              <a:rPr sz="2400" dirty="0">
                <a:latin typeface="Arial MT"/>
                <a:cs typeface="Arial MT"/>
              </a:rPr>
              <a:t> Recursos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Recebidos</a:t>
            </a:r>
            <a:r>
              <a:rPr sz="2400" dirty="0">
                <a:latin typeface="Arial MT"/>
                <a:cs typeface="Arial MT"/>
              </a:rPr>
              <a:t> do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FUNDEB</a:t>
            </a:r>
            <a:r>
              <a:rPr sz="2400" spc="-5" dirty="0">
                <a:latin typeface="Arial MT"/>
                <a:cs typeface="Arial MT"/>
              </a:rPr>
              <a:t> (70%)</a:t>
            </a:r>
            <a:endParaRPr sz="2400" dirty="0">
              <a:latin typeface="Arial MT"/>
              <a:cs typeface="Arial MT"/>
            </a:endParaRPr>
          </a:p>
          <a:p>
            <a:pPr marL="241300" indent="-228600">
              <a:lnSpc>
                <a:spcPts val="2305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400" dirty="0">
                <a:latin typeface="Arial MT"/>
                <a:cs typeface="Arial MT"/>
              </a:rPr>
              <a:t>Despesas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com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Pessoal</a:t>
            </a:r>
          </a:p>
          <a:p>
            <a:pPr marL="241300" indent="-228600">
              <a:lnSpc>
                <a:spcPts val="2300"/>
              </a:lnSpc>
              <a:buSzPct val="50000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2400" dirty="0">
                <a:latin typeface="Arial MT"/>
                <a:cs typeface="Arial MT"/>
              </a:rPr>
              <a:t>Restos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Pagar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8317" y="342391"/>
            <a:ext cx="7635875" cy="982344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643505" marR="5080" indent="-2630805">
              <a:lnSpc>
                <a:spcPts val="3690"/>
              </a:lnSpc>
              <a:spcBef>
                <a:spcPts val="350"/>
              </a:spcBef>
            </a:pPr>
            <a:r>
              <a:rPr dirty="0"/>
              <a:t>DESPESAS</a:t>
            </a:r>
            <a:r>
              <a:rPr spc="-10" dirty="0"/>
              <a:t> </a:t>
            </a:r>
            <a:r>
              <a:rPr spc="-5" dirty="0"/>
              <a:t>COM</a:t>
            </a:r>
            <a:r>
              <a:rPr spc="-25" dirty="0"/>
              <a:t> </a:t>
            </a:r>
            <a:r>
              <a:rPr dirty="0"/>
              <a:t>PESSOAL</a:t>
            </a:r>
            <a:r>
              <a:rPr spc="-10" dirty="0"/>
              <a:t> DO </a:t>
            </a:r>
            <a:r>
              <a:rPr spc="-5" dirty="0"/>
              <a:t>PODER </a:t>
            </a:r>
            <a:r>
              <a:rPr spc="-875" dirty="0"/>
              <a:t> </a:t>
            </a:r>
            <a:r>
              <a:rPr spc="-5" dirty="0"/>
              <a:t>EXECUTIVO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6414" y="1465834"/>
            <a:ext cx="6099810" cy="622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Constituição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Federal,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169,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n°101/2000,</a:t>
            </a:r>
            <a:r>
              <a:rPr sz="2000" spc="-5" dirty="0">
                <a:latin typeface="Arial MT"/>
                <a:cs typeface="Arial MT"/>
              </a:rPr>
              <a:t> 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19,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III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567051"/>
          <a:ext cx="10078085" cy="1248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52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Corrente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Líquida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Arrecadada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nos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Últimos 12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(doze)</a:t>
                      </a:r>
                      <a:r>
                        <a:rPr sz="15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Meses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23.542.064,54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Líquida com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Pessoal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Realizada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nos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Últimos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12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(doze)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Meses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8.532.690,38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Limite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Prudencial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51,30%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12.077.079,11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Limite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Máximo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54,00%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12.712.714,85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(II)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36,24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796665" marR="5080" indent="-2630805">
              <a:lnSpc>
                <a:spcPts val="3679"/>
              </a:lnSpc>
              <a:spcBef>
                <a:spcPts val="359"/>
              </a:spcBef>
            </a:pPr>
            <a:r>
              <a:rPr dirty="0"/>
              <a:t>DESPESAS</a:t>
            </a:r>
            <a:r>
              <a:rPr spc="-10" dirty="0"/>
              <a:t> </a:t>
            </a:r>
            <a:r>
              <a:rPr spc="-5" dirty="0"/>
              <a:t>COM</a:t>
            </a:r>
            <a:r>
              <a:rPr spc="-25" dirty="0"/>
              <a:t> </a:t>
            </a:r>
            <a:r>
              <a:rPr dirty="0"/>
              <a:t>PESSOAL</a:t>
            </a:r>
            <a:r>
              <a:rPr spc="-10" dirty="0"/>
              <a:t> DO </a:t>
            </a:r>
            <a:r>
              <a:rPr spc="-5" dirty="0"/>
              <a:t>PODER </a:t>
            </a:r>
            <a:r>
              <a:rPr spc="-875" dirty="0"/>
              <a:t> </a:t>
            </a:r>
            <a:r>
              <a:rPr spc="-5" dirty="0"/>
              <a:t>EXECUTIVO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6414" y="1516126"/>
            <a:ext cx="6099810" cy="622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Constituição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Federal,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169,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n°101/2000,</a:t>
            </a:r>
            <a:r>
              <a:rPr sz="2000" spc="-5" dirty="0">
                <a:latin typeface="Arial MT"/>
                <a:cs typeface="Arial MT"/>
              </a:rPr>
              <a:t> 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19,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III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3045877"/>
            <a:ext cx="9770748" cy="3336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616325" marR="5080" indent="-2451100">
              <a:lnSpc>
                <a:spcPts val="3679"/>
              </a:lnSpc>
              <a:spcBef>
                <a:spcPts val="359"/>
              </a:spcBef>
            </a:pPr>
            <a:r>
              <a:rPr dirty="0"/>
              <a:t>DESPESAS</a:t>
            </a:r>
            <a:r>
              <a:rPr spc="-10" dirty="0"/>
              <a:t> </a:t>
            </a:r>
            <a:r>
              <a:rPr spc="-5" dirty="0"/>
              <a:t>COM</a:t>
            </a:r>
            <a:r>
              <a:rPr spc="-25" dirty="0"/>
              <a:t> </a:t>
            </a:r>
            <a:r>
              <a:rPr dirty="0"/>
              <a:t>PESSOAL</a:t>
            </a:r>
            <a:r>
              <a:rPr spc="-10" dirty="0"/>
              <a:t> DO </a:t>
            </a:r>
            <a:r>
              <a:rPr spc="-5" dirty="0"/>
              <a:t>PODER </a:t>
            </a:r>
            <a:r>
              <a:rPr spc="-875" dirty="0"/>
              <a:t> </a:t>
            </a:r>
            <a:r>
              <a:rPr dirty="0"/>
              <a:t>LEGISLATIVO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6414" y="1516126"/>
            <a:ext cx="6099810" cy="622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Constituição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Federal,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169,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n°101/2000,</a:t>
            </a:r>
            <a:r>
              <a:rPr sz="2000" spc="-5" dirty="0">
                <a:latin typeface="Arial MT"/>
                <a:cs typeface="Arial MT"/>
              </a:rPr>
              <a:t> 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19,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III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618867"/>
          <a:ext cx="10078085" cy="1247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75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Corrente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Líquida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Arrecadada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nos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Últimos 12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(doze)</a:t>
                      </a:r>
                      <a:r>
                        <a:rPr sz="15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Meses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23.542.064,54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Líquida com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Pessoal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Realizada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nos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Últimos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12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(doze)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Meses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734.037,77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Limite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Prudencial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5,70%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1.341.897,68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Limite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Máximo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6,00%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1.412.523,87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636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(II)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x 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3,12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616325" marR="5080" indent="-2451100">
              <a:lnSpc>
                <a:spcPts val="3679"/>
              </a:lnSpc>
              <a:spcBef>
                <a:spcPts val="359"/>
              </a:spcBef>
            </a:pPr>
            <a:r>
              <a:rPr dirty="0"/>
              <a:t>DESPESAS</a:t>
            </a:r>
            <a:r>
              <a:rPr spc="-10" dirty="0"/>
              <a:t> </a:t>
            </a:r>
            <a:r>
              <a:rPr spc="-5" dirty="0"/>
              <a:t>COM</a:t>
            </a:r>
            <a:r>
              <a:rPr spc="-25" dirty="0"/>
              <a:t> </a:t>
            </a:r>
            <a:r>
              <a:rPr dirty="0"/>
              <a:t>PESSOAL</a:t>
            </a:r>
            <a:r>
              <a:rPr spc="-10" dirty="0"/>
              <a:t> DO </a:t>
            </a:r>
            <a:r>
              <a:rPr spc="-5" dirty="0"/>
              <a:t>PODER </a:t>
            </a:r>
            <a:r>
              <a:rPr spc="-875" dirty="0"/>
              <a:t> </a:t>
            </a:r>
            <a:r>
              <a:rPr dirty="0"/>
              <a:t>LEGISLATIVO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6414" y="1516126"/>
            <a:ext cx="6099810" cy="622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Constituição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Federal,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169,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n°101/2000,</a:t>
            </a:r>
            <a:r>
              <a:rPr sz="2000" spc="-5" dirty="0">
                <a:latin typeface="Arial MT"/>
                <a:cs typeface="Arial MT"/>
              </a:rPr>
              <a:t> 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19,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III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3045877"/>
            <a:ext cx="9770748" cy="3336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7627" y="392937"/>
            <a:ext cx="85172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DESPESAS</a:t>
            </a:r>
            <a:r>
              <a:rPr spc="-10" dirty="0"/>
              <a:t> </a:t>
            </a:r>
            <a:r>
              <a:rPr spc="-5" dirty="0"/>
              <a:t>COM</a:t>
            </a:r>
            <a:r>
              <a:rPr spc="-20" dirty="0"/>
              <a:t> </a:t>
            </a:r>
            <a:r>
              <a:rPr dirty="0"/>
              <a:t>PESSOAL</a:t>
            </a:r>
            <a:r>
              <a:rPr spc="-5" dirty="0"/>
              <a:t> CONSOLIDADO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6414" y="1048258"/>
            <a:ext cx="6099810" cy="62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Constituição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Federal,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169,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n°101/2000,</a:t>
            </a:r>
            <a:r>
              <a:rPr sz="2000" spc="-5" dirty="0">
                <a:latin typeface="Arial MT"/>
                <a:cs typeface="Arial MT"/>
              </a:rPr>
              <a:t> 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19,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III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150617"/>
          <a:ext cx="10078085" cy="1249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71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Receita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Corrente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Líquida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Arrecadada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nos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Últimos 12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(doze)</a:t>
                      </a:r>
                      <a:r>
                        <a:rPr sz="15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Meses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23.542.064,54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30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Despesa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Líquida com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Pessoal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Realizada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nos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Últimos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12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(doze)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Meses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 (II)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9.266.728,15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Limite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Prudencial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57,00%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13.418.976,79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 marL="63500">
                        <a:lnSpc>
                          <a:spcPts val="1785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Limite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Máximo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60,00%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5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14.125.238,72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398">
                <a:tc>
                  <a:txBody>
                    <a:bodyPr/>
                    <a:lstStyle/>
                    <a:p>
                      <a:pPr marL="6350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Percentual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aplicado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 (II)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(I)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39,36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7627" y="392937"/>
            <a:ext cx="85172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DESPESAS</a:t>
            </a:r>
            <a:r>
              <a:rPr spc="-10" dirty="0"/>
              <a:t> </a:t>
            </a:r>
            <a:r>
              <a:rPr spc="-5" dirty="0"/>
              <a:t>COM</a:t>
            </a:r>
            <a:r>
              <a:rPr spc="-20" dirty="0"/>
              <a:t> </a:t>
            </a:r>
            <a:r>
              <a:rPr dirty="0"/>
              <a:t>PESSOAL</a:t>
            </a:r>
            <a:r>
              <a:rPr spc="-5" dirty="0"/>
              <a:t> CONSOLIDADO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6414" y="1048258"/>
            <a:ext cx="6099810" cy="62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ts val="2345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Constituição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Federal,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169,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i="1" dirty="0">
                <a:latin typeface="Arial"/>
                <a:cs typeface="Arial"/>
              </a:rPr>
              <a:t>caput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Complementar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n°101/2000,</a:t>
            </a:r>
            <a:r>
              <a:rPr sz="2000" spc="-5" dirty="0">
                <a:latin typeface="Arial MT"/>
                <a:cs typeface="Arial MT"/>
              </a:rPr>
              <a:t> Art.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19,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III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20,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2578791"/>
            <a:ext cx="9770748" cy="33360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3421" y="392937"/>
            <a:ext cx="368490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RESTOS</a:t>
            </a:r>
            <a:r>
              <a:rPr spc="-4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5" dirty="0"/>
              <a:t>PAGAR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048258"/>
            <a:ext cx="9953625" cy="261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Lei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Complementar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n°101/2000,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55,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alínea</a:t>
            </a:r>
            <a:r>
              <a:rPr sz="2000" dirty="0">
                <a:latin typeface="Arial MT"/>
                <a:cs typeface="Arial MT"/>
              </a:rPr>
              <a:t> “b”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ts val="2110"/>
              </a:lnSpc>
              <a:spcBef>
                <a:spcPts val="1305"/>
              </a:spcBef>
            </a:pPr>
            <a:r>
              <a:rPr sz="1800" spc="-5" dirty="0">
                <a:latin typeface="Arial MT"/>
                <a:cs typeface="Arial MT"/>
              </a:rPr>
              <a:t>LRF,</a:t>
            </a:r>
            <a:r>
              <a:rPr sz="1800" dirty="0">
                <a:latin typeface="Arial MT"/>
                <a:cs typeface="Arial MT"/>
              </a:rPr>
              <a:t> Art.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55.</a:t>
            </a:r>
            <a:r>
              <a:rPr sz="1800" dirty="0">
                <a:latin typeface="Arial MT"/>
                <a:cs typeface="Arial MT"/>
              </a:rPr>
              <a:t> 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relatório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conterá: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ts val="2070"/>
              </a:lnSpc>
            </a:pPr>
            <a:r>
              <a:rPr sz="1800" dirty="0">
                <a:latin typeface="Arial MT"/>
                <a:cs typeface="Arial MT"/>
              </a:rPr>
              <a:t>III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demonstrativos,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último </a:t>
            </a:r>
            <a:r>
              <a:rPr sz="1800" spc="-5" dirty="0">
                <a:latin typeface="Arial MT"/>
                <a:cs typeface="Arial MT"/>
              </a:rPr>
              <a:t>quadrimestre:</a:t>
            </a:r>
            <a:endParaRPr sz="1800">
              <a:latin typeface="Arial MT"/>
              <a:cs typeface="Arial MT"/>
            </a:endParaRPr>
          </a:p>
          <a:p>
            <a:pPr marL="279400" indent="-267335">
              <a:lnSpc>
                <a:spcPts val="2070"/>
              </a:lnSpc>
              <a:buAutoNum type="alphaLcParenR" startAt="2"/>
              <a:tabLst>
                <a:tab pos="280035" algn="l"/>
              </a:tabLst>
            </a:pPr>
            <a:r>
              <a:rPr sz="1800" spc="-10" dirty="0">
                <a:latin typeface="Arial MT"/>
                <a:cs typeface="Arial MT"/>
              </a:rPr>
              <a:t>da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inscrição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em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Restos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Pagar,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despesas:</a:t>
            </a:r>
            <a:endParaRPr sz="1800">
              <a:latin typeface="Arial MT"/>
              <a:cs typeface="Arial MT"/>
            </a:endParaRPr>
          </a:p>
          <a:p>
            <a:pPr marL="279400" lvl="1" indent="-267335">
              <a:lnSpc>
                <a:spcPts val="2070"/>
              </a:lnSpc>
              <a:buAutoNum type="arabicParenR"/>
              <a:tabLst>
                <a:tab pos="280035" algn="l"/>
              </a:tabLst>
            </a:pPr>
            <a:r>
              <a:rPr sz="1800" spc="-5" dirty="0">
                <a:latin typeface="Arial MT"/>
                <a:cs typeface="Arial MT"/>
              </a:rPr>
              <a:t>liquidadas;</a:t>
            </a:r>
            <a:endParaRPr sz="1800">
              <a:latin typeface="Arial MT"/>
              <a:cs typeface="Arial MT"/>
            </a:endParaRPr>
          </a:p>
          <a:p>
            <a:pPr marL="12700" marR="5080" lvl="1">
              <a:lnSpc>
                <a:spcPts val="2060"/>
              </a:lnSpc>
              <a:spcBef>
                <a:spcPts val="110"/>
              </a:spcBef>
              <a:buAutoNum type="arabicParenR"/>
              <a:tabLst>
                <a:tab pos="280035" algn="l"/>
              </a:tabLst>
            </a:pPr>
            <a:r>
              <a:rPr sz="1800" spc="-5" dirty="0">
                <a:latin typeface="Arial MT"/>
                <a:cs typeface="Arial MT"/>
              </a:rPr>
              <a:t>empenhadas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não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liquidadas,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inscritas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atenderem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uma</a:t>
            </a:r>
            <a:r>
              <a:rPr sz="1800" dirty="0">
                <a:latin typeface="Arial MT"/>
                <a:cs typeface="Arial MT"/>
              </a:rPr>
              <a:t> das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condições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inciso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II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art.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41;</a:t>
            </a:r>
            <a:endParaRPr sz="1800">
              <a:latin typeface="Arial MT"/>
              <a:cs typeface="Arial MT"/>
            </a:endParaRPr>
          </a:p>
          <a:p>
            <a:pPr marL="279400" lvl="1" indent="-267335">
              <a:lnSpc>
                <a:spcPts val="1985"/>
              </a:lnSpc>
              <a:buAutoNum type="arabicParenR"/>
              <a:tabLst>
                <a:tab pos="280035" algn="l"/>
              </a:tabLst>
            </a:pPr>
            <a:r>
              <a:rPr sz="1800" spc="-5" dirty="0">
                <a:latin typeface="Arial MT"/>
                <a:cs typeface="Arial MT"/>
              </a:rPr>
              <a:t>empenhadas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não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liquidadas,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inscritas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até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limite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do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saldo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da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disponibilidade</a:t>
            </a:r>
            <a:r>
              <a:rPr sz="1800" dirty="0">
                <a:latin typeface="Arial MT"/>
                <a:cs typeface="Arial MT"/>
              </a:rPr>
              <a:t> de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caixa;</a:t>
            </a:r>
            <a:endParaRPr sz="1800">
              <a:latin typeface="Arial MT"/>
              <a:cs typeface="Arial MT"/>
            </a:endParaRPr>
          </a:p>
          <a:p>
            <a:pPr marL="279400" lvl="1" indent="-267335">
              <a:lnSpc>
                <a:spcPts val="2120"/>
              </a:lnSpc>
              <a:buAutoNum type="arabicParenR"/>
              <a:tabLst>
                <a:tab pos="280035" algn="l"/>
              </a:tabLst>
            </a:pPr>
            <a:r>
              <a:rPr sz="1800" spc="-5" dirty="0">
                <a:latin typeface="Arial MT"/>
                <a:cs typeface="Arial MT"/>
              </a:rPr>
              <a:t>não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inscritas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falta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disponibilidade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caixa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cujos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empenhos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foram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cancelados;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3421" y="342391"/>
            <a:ext cx="368490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RESTOS</a:t>
            </a:r>
            <a:r>
              <a:rPr spc="-4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5" dirty="0"/>
              <a:t>PAGAR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0233" y="996441"/>
            <a:ext cx="59302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Lei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Complementar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n°101/2000,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55,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alínea</a:t>
            </a:r>
            <a:r>
              <a:rPr sz="2000" dirty="0">
                <a:latin typeface="Arial MT"/>
                <a:cs typeface="Arial MT"/>
              </a:rPr>
              <a:t> “b”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496822"/>
          <a:ext cx="10078085" cy="3938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07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Unidade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Gestora: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PREFEITURA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MUNICIPAL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3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IBIAM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Valores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7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Restos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A Pagar Não Processados (I)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858.093,92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Inscrições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7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Inscritos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1.127,30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7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Cancelamentos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 Liquidar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1.127,30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 em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Liquidação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 Pagar Liquidado a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366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 Inscrição 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 Exercício de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2022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856.966,62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2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Restos Processados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(II)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126.710,20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010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Inscrições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Inscritos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28.363,70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Cancelamentos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28.363,70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366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 Inscrição 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 Exercício de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2022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98.346,50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a Pagar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(I+II)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984.804,12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3421" y="392937"/>
            <a:ext cx="368490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RESTOS</a:t>
            </a:r>
            <a:r>
              <a:rPr spc="-4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5" dirty="0"/>
              <a:t>PAGAR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0233" y="1048258"/>
            <a:ext cx="59302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Lei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Complementar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n°101/2000,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55,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alínea</a:t>
            </a:r>
            <a:r>
              <a:rPr sz="2000" dirty="0">
                <a:latin typeface="Arial MT"/>
                <a:cs typeface="Arial MT"/>
              </a:rPr>
              <a:t> “b”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547113"/>
          <a:ext cx="10059034" cy="3926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Unidade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Gestora: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FUNDO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MUNICIPAL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SAÚDE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IBIAM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Valores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11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Restos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A Pagar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Não Processados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196.228,21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Inscrições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7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Inscritos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836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Cancelamentos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 Liquidar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 em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Liquidação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 Pagar Liquidado a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60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 Inscrição 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 Exercício de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2022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196.228,21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2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Restos Processados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(II)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0,00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772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Inscrições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64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Inscritos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Cancelamentos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645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60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 Inscrição 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 Exercício de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2022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a Pagar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(I+II)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196.228,21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3421" y="392937"/>
            <a:ext cx="368490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RESTOS</a:t>
            </a:r>
            <a:r>
              <a:rPr spc="-4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5" dirty="0"/>
              <a:t>PAGAR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0233" y="1048258"/>
            <a:ext cx="59302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Lei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Complementar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n°101/2000,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55,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III,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alínea</a:t>
            </a:r>
            <a:r>
              <a:rPr sz="2000" dirty="0">
                <a:latin typeface="Arial MT"/>
                <a:cs typeface="Arial MT"/>
              </a:rPr>
              <a:t> “b”</a:t>
            </a:r>
            <a:endParaRPr sz="20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1547113"/>
          <a:ext cx="10059034" cy="3926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Unidade</a:t>
                      </a:r>
                      <a:r>
                        <a:rPr sz="13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Gestora: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FUNDO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MUNICIPAL</a:t>
                      </a:r>
                      <a:r>
                        <a:rPr sz="13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ASSISTÊNCIA</a:t>
                      </a:r>
                      <a:r>
                        <a:rPr sz="13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SOCIAL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IBIAM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Valores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11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Restos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A Pagar Não Processados (I)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0,00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Inscrições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7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Inscritos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836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Cancelamentos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 Liquidar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 em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Liquidação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 Pagar Liquidado a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60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 Inscrição 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 Exercício de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2022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2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Restos Processados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(II)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86,80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772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Inscrições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64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Inscritos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Exercícios</a:t>
                      </a:r>
                      <a:r>
                        <a:rPr sz="13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Anteriores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Cancelamentos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Pagar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645">
                <a:tc>
                  <a:txBody>
                    <a:bodyPr/>
                    <a:lstStyle/>
                    <a:p>
                      <a:pPr marL="63500">
                        <a:lnSpc>
                          <a:spcPts val="1555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(-)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Restos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Pagos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555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0,00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60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(+) Inscrição 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 Exercício de</a:t>
                      </a:r>
                      <a:r>
                        <a:rPr sz="13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2022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86,80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Saldo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a Pagar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(I+II)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86,80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3989" y="342391"/>
            <a:ext cx="52647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RECEITA</a:t>
            </a:r>
            <a:r>
              <a:rPr spc="-40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996441"/>
            <a:ext cx="9953625" cy="454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4.320/64,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§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1°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</a:t>
            </a:r>
            <a:endParaRPr sz="2000">
              <a:latin typeface="Arial MT"/>
              <a:cs typeface="Arial MT"/>
            </a:endParaRPr>
          </a:p>
          <a:p>
            <a:pPr marL="12700" marR="5080" algn="just">
              <a:lnSpc>
                <a:spcPct val="96100"/>
              </a:lnSpc>
              <a:spcBef>
                <a:spcPts val="1405"/>
              </a:spcBef>
            </a:pPr>
            <a:r>
              <a:rPr sz="1800" spc="-5" dirty="0">
                <a:latin typeface="Arial MT"/>
                <a:cs typeface="Arial MT"/>
              </a:rPr>
              <a:t>Lei 4.320/64, </a:t>
            </a:r>
            <a:r>
              <a:rPr sz="1800" dirty="0">
                <a:latin typeface="Arial MT"/>
                <a:cs typeface="Arial MT"/>
              </a:rPr>
              <a:t>Art. 2° - A </a:t>
            </a:r>
            <a:r>
              <a:rPr sz="1800" spc="-5" dirty="0">
                <a:latin typeface="Arial MT"/>
                <a:cs typeface="Arial MT"/>
              </a:rPr>
              <a:t>Lei do Orçamento conterá a discriminação da receita e despesa </a:t>
            </a:r>
            <a:r>
              <a:rPr sz="1800" dirty="0">
                <a:latin typeface="Arial MT"/>
                <a:cs typeface="Arial MT"/>
              </a:rPr>
              <a:t>de forma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 evidenciar a política econômica financeira e o programa de trabalho do Governo, </a:t>
            </a:r>
            <a:r>
              <a:rPr sz="1800" dirty="0">
                <a:latin typeface="Arial MT"/>
                <a:cs typeface="Arial MT"/>
              </a:rPr>
              <a:t>obedecidos </a:t>
            </a:r>
            <a:r>
              <a:rPr sz="1800" spc="-10" dirty="0">
                <a:latin typeface="Arial MT"/>
                <a:cs typeface="Arial MT"/>
              </a:rPr>
              <a:t>os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princípios</a:t>
            </a:r>
            <a:r>
              <a:rPr sz="1800" dirty="0">
                <a:latin typeface="Arial MT"/>
                <a:cs typeface="Arial MT"/>
              </a:rPr>
              <a:t> de </a:t>
            </a:r>
            <a:r>
              <a:rPr sz="1800" spc="-5" dirty="0">
                <a:latin typeface="Arial MT"/>
                <a:cs typeface="Arial MT"/>
              </a:rPr>
              <a:t>unidade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universalidade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anualidade.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ts val="2110"/>
              </a:lnSpc>
              <a:spcBef>
                <a:spcPts val="1295"/>
              </a:spcBef>
            </a:pPr>
            <a:r>
              <a:rPr sz="1800" spc="-5" dirty="0">
                <a:latin typeface="Arial MT"/>
                <a:cs typeface="Arial MT"/>
              </a:rPr>
              <a:t>§ 1°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Integrarão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Lei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Orçamento:</a:t>
            </a:r>
            <a:endParaRPr sz="1800">
              <a:latin typeface="Arial MT"/>
              <a:cs typeface="Arial MT"/>
            </a:endParaRPr>
          </a:p>
          <a:p>
            <a:pPr marL="140335" indent="-128270">
              <a:lnSpc>
                <a:spcPts val="2070"/>
              </a:lnSpc>
              <a:buAutoNum type="romanUcPeriod"/>
              <a:tabLst>
                <a:tab pos="140970" algn="l"/>
              </a:tabLst>
            </a:pPr>
            <a:r>
              <a:rPr sz="1800" dirty="0">
                <a:latin typeface="Arial MT"/>
                <a:cs typeface="Arial MT"/>
              </a:rPr>
              <a:t>-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Sumário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geral da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receita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por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fontes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despesa </a:t>
            </a:r>
            <a:r>
              <a:rPr sz="1800" dirty="0">
                <a:latin typeface="Arial MT"/>
                <a:cs typeface="Arial MT"/>
              </a:rPr>
              <a:t>por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funções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Governo;</a:t>
            </a:r>
            <a:endParaRPr sz="1800">
              <a:latin typeface="Arial MT"/>
              <a:cs typeface="Arial MT"/>
            </a:endParaRPr>
          </a:p>
          <a:p>
            <a:pPr marL="12700" marR="5715">
              <a:lnSpc>
                <a:spcPts val="2060"/>
              </a:lnSpc>
              <a:spcBef>
                <a:spcPts val="110"/>
              </a:spcBef>
              <a:buAutoNum type="romanUcPeriod"/>
              <a:tabLst>
                <a:tab pos="226060" algn="l"/>
              </a:tabLst>
            </a:pPr>
            <a:r>
              <a:rPr sz="1800" dirty="0">
                <a:latin typeface="Arial MT"/>
                <a:cs typeface="Arial MT"/>
              </a:rPr>
              <a:t>-</a:t>
            </a:r>
            <a:r>
              <a:rPr sz="1800" spc="1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Quadro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demonstrativo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da</a:t>
            </a:r>
            <a:r>
              <a:rPr sz="1800" spc="18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Receita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Despesa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segundo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Categorias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Econômicas,</a:t>
            </a:r>
            <a:r>
              <a:rPr sz="1800" spc="17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na</a:t>
            </a:r>
            <a:r>
              <a:rPr sz="1800" spc="1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forma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Anexo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nº1;</a:t>
            </a:r>
            <a:endParaRPr sz="1800">
              <a:latin typeface="Arial MT"/>
              <a:cs typeface="Arial MT"/>
            </a:endParaRPr>
          </a:p>
          <a:p>
            <a:pPr marL="12700" marR="2740660">
              <a:lnSpc>
                <a:spcPts val="2080"/>
              </a:lnSpc>
              <a:spcBef>
                <a:spcPts val="5"/>
              </a:spcBef>
              <a:buAutoNum type="romanUcPeriod"/>
              <a:tabLst>
                <a:tab pos="269240" algn="l"/>
              </a:tabLst>
            </a:pPr>
            <a:r>
              <a:rPr sz="1800" dirty="0">
                <a:latin typeface="Arial MT"/>
                <a:cs typeface="Arial MT"/>
              </a:rPr>
              <a:t>- </a:t>
            </a:r>
            <a:r>
              <a:rPr sz="1800" spc="-5" dirty="0">
                <a:latin typeface="Arial MT"/>
                <a:cs typeface="Arial MT"/>
              </a:rPr>
              <a:t>Quadro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discriminativo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receita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fontes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respectiva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legislação;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IV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Quadro das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dotações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por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órgãos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Governo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 </a:t>
            </a:r>
            <a:r>
              <a:rPr sz="1800" dirty="0">
                <a:latin typeface="Arial MT"/>
                <a:cs typeface="Arial MT"/>
              </a:rPr>
              <a:t>da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Administração.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ts val="2120"/>
              </a:lnSpc>
              <a:spcBef>
                <a:spcPts val="1240"/>
              </a:spcBef>
            </a:pPr>
            <a:r>
              <a:rPr sz="1800" spc="-5" dirty="0">
                <a:latin typeface="Arial MT"/>
                <a:cs typeface="Arial MT"/>
              </a:rPr>
              <a:t>§ </a:t>
            </a:r>
            <a:r>
              <a:rPr sz="1800" spc="-10" dirty="0">
                <a:latin typeface="Arial MT"/>
                <a:cs typeface="Arial MT"/>
              </a:rPr>
              <a:t>2º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Acompanharão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Lei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Orçamento:</a:t>
            </a:r>
            <a:endParaRPr sz="1800">
              <a:latin typeface="Arial MT"/>
              <a:cs typeface="Arial MT"/>
            </a:endParaRPr>
          </a:p>
          <a:p>
            <a:pPr marL="12700" marR="1575435">
              <a:lnSpc>
                <a:spcPts val="2060"/>
              </a:lnSpc>
              <a:spcBef>
                <a:spcPts val="110"/>
              </a:spcBef>
            </a:pPr>
            <a:r>
              <a:rPr sz="1800" dirty="0">
                <a:latin typeface="Arial MT"/>
                <a:cs typeface="Arial MT"/>
              </a:rPr>
              <a:t>I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Quadros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demonstrativos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receita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planos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aplicação dos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fundos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especiais;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II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Quadros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demonstrativos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da </a:t>
            </a:r>
            <a:r>
              <a:rPr sz="1800" spc="-5" dirty="0">
                <a:latin typeface="Arial MT"/>
                <a:cs typeface="Arial MT"/>
              </a:rPr>
              <a:t>despesa,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forma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dos</a:t>
            </a:r>
            <a:r>
              <a:rPr sz="1800" dirty="0">
                <a:latin typeface="Arial MT"/>
                <a:cs typeface="Arial MT"/>
              </a:rPr>
              <a:t> Anexos </a:t>
            </a:r>
            <a:r>
              <a:rPr sz="1800" spc="-5" dirty="0">
                <a:latin typeface="Arial MT"/>
                <a:cs typeface="Arial MT"/>
              </a:rPr>
              <a:t>n°6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 </a:t>
            </a:r>
            <a:r>
              <a:rPr sz="1800" dirty="0">
                <a:latin typeface="Arial MT"/>
                <a:cs typeface="Arial MT"/>
              </a:rPr>
              <a:t>9;</a:t>
            </a:r>
            <a:endParaRPr sz="1800">
              <a:latin typeface="Arial MT"/>
              <a:cs typeface="Arial MT"/>
            </a:endParaRPr>
          </a:p>
          <a:p>
            <a:pPr marL="12700" marR="6350">
              <a:lnSpc>
                <a:spcPts val="2080"/>
              </a:lnSpc>
              <a:spcBef>
                <a:spcPts val="5"/>
              </a:spcBef>
            </a:pPr>
            <a:r>
              <a:rPr sz="1800" dirty="0">
                <a:latin typeface="Arial MT"/>
                <a:cs typeface="Arial MT"/>
              </a:rPr>
              <a:t>III</a:t>
            </a:r>
            <a:r>
              <a:rPr sz="1800" spc="1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1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Quadro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demonstrativo</a:t>
            </a:r>
            <a:r>
              <a:rPr sz="1800" spc="1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1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programa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anual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11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trabalho</a:t>
            </a:r>
            <a:r>
              <a:rPr sz="1800" spc="1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Governo,</a:t>
            </a:r>
            <a:r>
              <a:rPr sz="1800" spc="1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em</a:t>
            </a:r>
            <a:r>
              <a:rPr sz="1800" spc="1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termos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realização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obras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prestação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serviços.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D4280F-AEB3-D814-CD41-30852F735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5170" y="2943225"/>
            <a:ext cx="9906000" cy="3808603"/>
          </a:xfrm>
        </p:spPr>
        <p:txBody>
          <a:bodyPr/>
          <a:lstStyle/>
          <a:p>
            <a:r>
              <a:rPr lang="pt-BR" sz="7200" b="1" dirty="0"/>
              <a:t>GRATA PELA ATENÇÃO!</a:t>
            </a:r>
          </a:p>
        </p:txBody>
      </p:sp>
      <p:pic>
        <p:nvPicPr>
          <p:cNvPr id="4" name="Figura1">
            <a:extLst>
              <a:ext uri="{FF2B5EF4-FFF2-40B4-BE49-F238E27FC236}">
                <a16:creationId xmlns:a16="http://schemas.microsoft.com/office/drawing/2014/main" id="{3149165E-1E61-405C-E6D5-704B99522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32900" y="6142228"/>
            <a:ext cx="1398270" cy="139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9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4165AB-8F38-5469-AA37-E96811DF0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225" y="1647825"/>
            <a:ext cx="10140950" cy="3139321"/>
          </a:xfrm>
        </p:spPr>
        <p:txBody>
          <a:bodyPr/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1800" i="1" dirty="0">
                <a:solidFill>
                  <a:schemeClr val="tx1"/>
                </a:solidFill>
                <a:latin typeface="Arial" charset="0"/>
                <a:cs typeface="Arial" charset="0"/>
              </a:rPr>
              <a:t>“</a:t>
            </a:r>
            <a:r>
              <a:rPr lang="pt-BR" sz="3600" b="1" i="1" dirty="0">
                <a:solidFill>
                  <a:schemeClr val="tx1"/>
                </a:solidFill>
                <a:latin typeface="Baskerville Old Face" panose="02020602080505020303" pitchFamily="18" charset="0"/>
                <a:cs typeface="Arial" charset="0"/>
              </a:rPr>
              <a:t>Avaliar as necessidades de controles para cada estrutura é tarefa para seus administradores. 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sz="3600" b="1" i="1" dirty="0">
              <a:latin typeface="Baskerville Old Face" panose="02020602080505020303" pitchFamily="18" charset="0"/>
              <a:cs typeface="Arial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3600" b="1" i="1" dirty="0">
                <a:solidFill>
                  <a:schemeClr val="tx1"/>
                </a:solidFill>
                <a:latin typeface="Baskerville Old Face" panose="02020602080505020303" pitchFamily="18" charset="0"/>
                <a:cs typeface="Arial" charset="0"/>
              </a:rPr>
              <a:t>Ignorá-las é ser conivente com o que vier a acontecer.”  </a:t>
            </a:r>
          </a:p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sz="1400" b="1" i="1" dirty="0">
              <a:solidFill>
                <a:schemeClr val="tx1"/>
              </a:solidFill>
              <a:latin typeface="Baskerville Old Face" panose="02020602080505020303" pitchFamily="18" charset="0"/>
              <a:cs typeface="Arial" charset="0"/>
            </a:endParaRPr>
          </a:p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sz="1400" b="1" i="1" dirty="0">
              <a:latin typeface="Baskerville Old Face" panose="02020602080505020303" pitchFamily="18" charset="0"/>
              <a:cs typeface="Arial" charset="0"/>
            </a:endParaRPr>
          </a:p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1600" b="1" i="1" dirty="0">
                <a:solidFill>
                  <a:schemeClr val="tx1"/>
                </a:solidFill>
                <a:latin typeface="Baskerville Old Face" panose="02020602080505020303" pitchFamily="18" charset="0"/>
                <a:cs typeface="Arial" charset="0"/>
              </a:rPr>
              <a:t>Paulo N. </a:t>
            </a:r>
            <a:r>
              <a:rPr lang="pt-BR" sz="1600" b="1" i="1" dirty="0" err="1">
                <a:solidFill>
                  <a:schemeClr val="tx1"/>
                </a:solidFill>
                <a:latin typeface="Baskerville Old Face" panose="02020602080505020303" pitchFamily="18" charset="0"/>
                <a:cs typeface="Arial" charset="0"/>
              </a:rPr>
              <a:t>Migliavacca</a:t>
            </a:r>
            <a:endParaRPr lang="pt-BR" sz="1600" b="1" i="1" dirty="0">
              <a:solidFill>
                <a:schemeClr val="tx1"/>
              </a:solidFill>
              <a:latin typeface="Baskerville Old Face" panose="02020602080505020303" pitchFamily="18" charset="0"/>
              <a:cs typeface="Arial" charset="0"/>
            </a:endParaRPr>
          </a:p>
          <a:p>
            <a: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1600" b="1" i="1" dirty="0">
                <a:solidFill>
                  <a:schemeClr val="tx1"/>
                </a:solidFill>
                <a:latin typeface="Baskerville Old Face" panose="02020602080505020303" pitchFamily="18" charset="0"/>
                <a:cs typeface="Arial" charset="0"/>
              </a:rPr>
              <a:t>Controles Internos nas organizações ed. </a:t>
            </a:r>
            <a:r>
              <a:rPr lang="pt-BR" sz="1600" b="1" i="1" dirty="0" err="1">
                <a:solidFill>
                  <a:schemeClr val="tx1"/>
                </a:solidFill>
                <a:latin typeface="Baskerville Old Face" panose="02020602080505020303" pitchFamily="18" charset="0"/>
                <a:cs typeface="Arial" charset="0"/>
              </a:rPr>
              <a:t>E</a:t>
            </a:r>
            <a:r>
              <a:rPr lang="pt-BR" sz="1050" b="1" i="1" dirty="0" err="1">
                <a:solidFill>
                  <a:schemeClr val="tx1"/>
                </a:solidFill>
                <a:latin typeface="Baskerville Old Face" panose="02020602080505020303" pitchFamily="18" charset="0"/>
                <a:cs typeface="Arial" charset="0"/>
              </a:rPr>
              <a:t>dict</a:t>
            </a:r>
            <a:r>
              <a:rPr lang="pt-BR" sz="1000" b="1" i="1" dirty="0" err="1">
                <a:solidFill>
                  <a:schemeClr val="tx1"/>
                </a:solidFill>
                <a:latin typeface="Baskerville Old Face" panose="02020602080505020303" pitchFamily="18" charset="0"/>
                <a:cs typeface="Arial" charset="0"/>
              </a:rPr>
              <a:t>a</a:t>
            </a:r>
            <a:endParaRPr lang="pt-BR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Figura1">
            <a:extLst>
              <a:ext uri="{FF2B5EF4-FFF2-40B4-BE49-F238E27FC236}">
                <a16:creationId xmlns:a16="http://schemas.microsoft.com/office/drawing/2014/main" id="{0AC0AA98-1FE2-6811-6724-3965FE257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851900" y="5761228"/>
            <a:ext cx="1779270" cy="17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1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3989" y="342391"/>
            <a:ext cx="52647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RECEITA</a:t>
            </a:r>
            <a:r>
              <a:rPr spc="-40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15157" y="996441"/>
            <a:ext cx="4862830" cy="1126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4.320/64,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§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1°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1335"/>
              </a:spcBef>
            </a:pPr>
            <a:r>
              <a:rPr sz="2000" b="1" dirty="0">
                <a:latin typeface="Arial"/>
                <a:cs typeface="Arial"/>
              </a:rPr>
              <a:t>Receita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Arrecadada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até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3º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Quadrimestre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124710"/>
          <a:ext cx="10059669" cy="128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Exercício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Valores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2018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13.777.497,33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2019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15.217.633,80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2020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16.238.497,35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2021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21.595.345,44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596642" y="3732402"/>
            <a:ext cx="54984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Receita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Arrecadada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até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3º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Quadrimestre/2022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895" y="4065397"/>
          <a:ext cx="10059669" cy="515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2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Receita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Orçamentária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27.681.806,10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Média</a:t>
                      </a:r>
                      <a:r>
                        <a:rPr sz="15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Mensal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2.306.817,18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3989" y="392937"/>
            <a:ext cx="52647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RECEITA</a:t>
            </a:r>
            <a:r>
              <a:rPr spc="-40" dirty="0"/>
              <a:t> </a:t>
            </a:r>
            <a:r>
              <a:rPr spc="-5"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4342" y="1048258"/>
            <a:ext cx="4205605" cy="112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4.320/64,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§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1°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1325"/>
              </a:spcBef>
            </a:pPr>
            <a:r>
              <a:rPr sz="2000" b="1" dirty="0">
                <a:latin typeface="Arial"/>
                <a:cs typeface="Arial"/>
              </a:rPr>
              <a:t>Evolução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da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Receita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Orçamentaria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2578791"/>
            <a:ext cx="9770748" cy="33360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4742" y="392937"/>
            <a:ext cx="54248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DESPESA</a:t>
            </a:r>
            <a:r>
              <a:rPr spc="-80" dirty="0"/>
              <a:t> </a:t>
            </a:r>
            <a:r>
              <a:rPr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57829" y="1048258"/>
            <a:ext cx="4777105" cy="112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4.320/64,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§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1°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1325"/>
              </a:spcBef>
            </a:pPr>
            <a:r>
              <a:rPr sz="2000" b="1" dirty="0">
                <a:latin typeface="Arial"/>
                <a:cs typeface="Arial"/>
              </a:rPr>
              <a:t>Despesa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Realizada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até</a:t>
            </a:r>
            <a:r>
              <a:rPr sz="2000" b="1" spc="-10" dirty="0">
                <a:latin typeface="Arial"/>
                <a:cs typeface="Arial"/>
              </a:rPr>
              <a:t> 3º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Quadrimestre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0895" y="2176526"/>
          <a:ext cx="10059034" cy="1286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9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Exercício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Empenhado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b="1" spc="-5" dirty="0">
                          <a:latin typeface="Arial"/>
                          <a:cs typeface="Arial"/>
                        </a:rPr>
                        <a:t>Liquidado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2018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13.319.856,75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12.797.593,26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2019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15.799.524,94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15.105.682,18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2020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17.635.503,46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15.043.580,17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2021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18.191.521,45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17.711.062,25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261105" y="3782948"/>
            <a:ext cx="417067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Despesa</a:t>
            </a:r>
            <a:r>
              <a:rPr sz="2000" b="1" spc="-5" dirty="0">
                <a:latin typeface="Arial"/>
                <a:cs typeface="Arial"/>
              </a:rPr>
              <a:t> até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3º</a:t>
            </a:r>
            <a:r>
              <a:rPr sz="2000" b="1" spc="-5" dirty="0">
                <a:latin typeface="Arial"/>
                <a:cs typeface="Arial"/>
              </a:rPr>
              <a:t> Quadrimestre/2022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895" y="4115688"/>
          <a:ext cx="10059034" cy="515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6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Despesa</a:t>
                      </a:r>
                      <a:r>
                        <a:rPr sz="15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Orçamentária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23.112.309,19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22.059.114,36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Média</a:t>
                      </a:r>
                      <a:r>
                        <a:rPr sz="15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500" spc="-5" dirty="0">
                          <a:latin typeface="Arial MT"/>
                          <a:cs typeface="Arial MT"/>
                        </a:rPr>
                        <a:t>Mensal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1.926.025,77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500" spc="-5" dirty="0">
                          <a:latin typeface="Arial MT"/>
                          <a:cs typeface="Arial MT"/>
                        </a:rPr>
                        <a:t>1.838.259,53</a:t>
                      </a:r>
                      <a:endParaRPr sz="150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4742" y="392937"/>
            <a:ext cx="54248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DESPESA</a:t>
            </a:r>
            <a:r>
              <a:rPr spc="-80" dirty="0"/>
              <a:t> </a:t>
            </a:r>
            <a:r>
              <a:rPr dirty="0"/>
              <a:t>ORÇAMENTÁRIA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50922" y="1048258"/>
            <a:ext cx="5591175" cy="112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Lei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4.320/64,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Art.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§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1°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2°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1325"/>
              </a:spcBef>
            </a:pPr>
            <a:r>
              <a:rPr sz="2000" b="1" dirty="0">
                <a:latin typeface="Arial"/>
                <a:cs typeface="Arial"/>
              </a:rPr>
              <a:t>Evolução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da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Despesa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Orçamentaria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Realizada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436" y="2578791"/>
            <a:ext cx="9770748" cy="33956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2801" y="392937"/>
            <a:ext cx="5987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RECEITA</a:t>
            </a:r>
            <a:r>
              <a:rPr spc="-45" dirty="0"/>
              <a:t> </a:t>
            </a:r>
            <a:r>
              <a:rPr dirty="0"/>
              <a:t>CORRENTE</a:t>
            </a:r>
            <a:r>
              <a:rPr spc="-55" dirty="0"/>
              <a:t> </a:t>
            </a:r>
            <a:r>
              <a:rPr dirty="0"/>
              <a:t>LÍQUIDA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1048258"/>
            <a:ext cx="9956800" cy="419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Lei Complementar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n°101/2000,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Art.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2°,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IV,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‘c’,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§ </a:t>
            </a:r>
            <a:r>
              <a:rPr sz="2000" spc="-5" dirty="0">
                <a:latin typeface="Arial MT"/>
                <a:cs typeface="Arial MT"/>
              </a:rPr>
              <a:t>1°</a:t>
            </a:r>
            <a:r>
              <a:rPr sz="2000" dirty="0">
                <a:latin typeface="Arial MT"/>
                <a:cs typeface="Arial MT"/>
              </a:rPr>
              <a:t> 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3°</a:t>
            </a:r>
            <a:endParaRPr sz="200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  <a:spcBef>
                <a:spcPts val="1320"/>
              </a:spcBef>
            </a:pPr>
            <a:r>
              <a:rPr sz="1800" spc="-5" dirty="0">
                <a:latin typeface="Arial MT"/>
                <a:cs typeface="Arial MT"/>
              </a:rPr>
              <a:t>LRF,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Art.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2°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Para 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efeitos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desta </a:t>
            </a:r>
            <a:r>
              <a:rPr sz="1800" dirty="0">
                <a:latin typeface="Arial MT"/>
                <a:cs typeface="Arial MT"/>
              </a:rPr>
              <a:t>Lei</a:t>
            </a:r>
            <a:r>
              <a:rPr sz="1800" spc="-5" dirty="0">
                <a:latin typeface="Arial MT"/>
                <a:cs typeface="Arial MT"/>
              </a:rPr>
              <a:t> Complementar,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entende-se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como:</a:t>
            </a:r>
            <a:endParaRPr sz="1800">
              <a:latin typeface="Arial MT"/>
              <a:cs typeface="Arial MT"/>
            </a:endParaRPr>
          </a:p>
          <a:p>
            <a:pPr marL="12700" marR="10160" algn="just">
              <a:lnSpc>
                <a:spcPct val="95900"/>
              </a:lnSpc>
              <a:spcBef>
                <a:spcPts val="1385"/>
              </a:spcBef>
            </a:pPr>
            <a:r>
              <a:rPr sz="1800" dirty="0">
                <a:latin typeface="Arial MT"/>
                <a:cs typeface="Arial MT"/>
              </a:rPr>
              <a:t>IV - </a:t>
            </a:r>
            <a:r>
              <a:rPr sz="1800" spc="-5" dirty="0">
                <a:latin typeface="Arial MT"/>
                <a:cs typeface="Arial MT"/>
              </a:rPr>
              <a:t>Receita Corrente Líquida: somatório </a:t>
            </a:r>
            <a:r>
              <a:rPr sz="1800" dirty="0">
                <a:latin typeface="Arial MT"/>
                <a:cs typeface="Arial MT"/>
              </a:rPr>
              <a:t>das </a:t>
            </a:r>
            <a:r>
              <a:rPr sz="1800" spc="-5" dirty="0">
                <a:latin typeface="Arial MT"/>
                <a:cs typeface="Arial MT"/>
              </a:rPr>
              <a:t>receitas tributárias, de contribuições, patrimoniais,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industriais,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agropecuárias,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serviços,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transferências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correntes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outras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receitas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também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correntes,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deduzidos:</a:t>
            </a:r>
            <a:endParaRPr sz="1800">
              <a:latin typeface="Arial MT"/>
              <a:cs typeface="Arial MT"/>
            </a:endParaRPr>
          </a:p>
          <a:p>
            <a:pPr marL="12700" marR="6350" algn="just">
              <a:lnSpc>
                <a:spcPct val="96100"/>
              </a:lnSpc>
            </a:pPr>
            <a:r>
              <a:rPr sz="1800" dirty="0">
                <a:latin typeface="Arial MT"/>
                <a:cs typeface="Arial MT"/>
              </a:rPr>
              <a:t>c) </a:t>
            </a:r>
            <a:r>
              <a:rPr sz="1800" spc="-5" dirty="0">
                <a:latin typeface="Arial MT"/>
                <a:cs typeface="Arial MT"/>
              </a:rPr>
              <a:t>na União, </a:t>
            </a:r>
            <a:r>
              <a:rPr sz="1800" dirty="0">
                <a:latin typeface="Arial MT"/>
                <a:cs typeface="Arial MT"/>
              </a:rPr>
              <a:t>nos </a:t>
            </a:r>
            <a:r>
              <a:rPr sz="1800" spc="-5" dirty="0">
                <a:latin typeface="Arial MT"/>
                <a:cs typeface="Arial MT"/>
              </a:rPr>
              <a:t>Estados e </a:t>
            </a:r>
            <a:r>
              <a:rPr sz="1800" dirty="0">
                <a:latin typeface="Arial MT"/>
                <a:cs typeface="Arial MT"/>
              </a:rPr>
              <a:t>nos </a:t>
            </a:r>
            <a:r>
              <a:rPr sz="1800" spc="-5" dirty="0">
                <a:latin typeface="Arial MT"/>
                <a:cs typeface="Arial MT"/>
              </a:rPr>
              <a:t>Municípios, a contribuição dos servidores para o </a:t>
            </a:r>
            <a:r>
              <a:rPr sz="1800" dirty="0">
                <a:latin typeface="Arial MT"/>
                <a:cs typeface="Arial MT"/>
              </a:rPr>
              <a:t>custeio </a:t>
            </a:r>
            <a:r>
              <a:rPr sz="1800" spc="-5" dirty="0">
                <a:latin typeface="Arial MT"/>
                <a:cs typeface="Arial MT"/>
              </a:rPr>
              <a:t>do seu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sistema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previdência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assistência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social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</a:t>
            </a:r>
            <a:r>
              <a:rPr sz="1800" dirty="0">
                <a:latin typeface="Arial MT"/>
                <a:cs typeface="Arial MT"/>
              </a:rPr>
              <a:t> receitas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provenientes</a:t>
            </a:r>
            <a:r>
              <a:rPr sz="1800" spc="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da</a:t>
            </a:r>
            <a:r>
              <a:rPr sz="1800" spc="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compensação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financeira</a:t>
            </a:r>
            <a:r>
              <a:rPr sz="1800" dirty="0">
                <a:latin typeface="Arial MT"/>
                <a:cs typeface="Arial MT"/>
              </a:rPr>
              <a:t> citada </a:t>
            </a:r>
            <a:r>
              <a:rPr sz="1800" spc="-5" dirty="0">
                <a:latin typeface="Arial MT"/>
                <a:cs typeface="Arial MT"/>
              </a:rPr>
              <a:t>no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§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9º</a:t>
            </a:r>
            <a:r>
              <a:rPr sz="1800" dirty="0">
                <a:latin typeface="Arial MT"/>
                <a:cs typeface="Arial MT"/>
              </a:rPr>
              <a:t> do Art. </a:t>
            </a:r>
            <a:r>
              <a:rPr sz="1800" spc="-5" dirty="0">
                <a:latin typeface="Arial MT"/>
                <a:cs typeface="Arial MT"/>
              </a:rPr>
              <a:t>201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da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Constituição.</a:t>
            </a:r>
            <a:endParaRPr sz="1800">
              <a:latin typeface="Arial MT"/>
              <a:cs typeface="Arial MT"/>
            </a:endParaRPr>
          </a:p>
          <a:p>
            <a:pPr marL="12700" marR="5080" algn="just">
              <a:lnSpc>
                <a:spcPct val="96200"/>
              </a:lnSpc>
              <a:spcBef>
                <a:spcPts val="1375"/>
              </a:spcBef>
            </a:pPr>
            <a:r>
              <a:rPr sz="1800" spc="-5" dirty="0">
                <a:latin typeface="Arial MT"/>
                <a:cs typeface="Arial MT"/>
              </a:rPr>
              <a:t>§ 1º Serão </a:t>
            </a:r>
            <a:r>
              <a:rPr sz="1800" dirty="0">
                <a:latin typeface="Arial MT"/>
                <a:cs typeface="Arial MT"/>
              </a:rPr>
              <a:t>computados no cálculo da receita </a:t>
            </a:r>
            <a:r>
              <a:rPr sz="1800" spc="-5" dirty="0">
                <a:latin typeface="Arial MT"/>
                <a:cs typeface="Arial MT"/>
              </a:rPr>
              <a:t>corrente líquida os </a:t>
            </a:r>
            <a:r>
              <a:rPr sz="1800" dirty="0">
                <a:latin typeface="Arial MT"/>
                <a:cs typeface="Arial MT"/>
              </a:rPr>
              <a:t>valores </a:t>
            </a:r>
            <a:r>
              <a:rPr sz="1800" spc="-5" dirty="0">
                <a:latin typeface="Arial MT"/>
                <a:cs typeface="Arial MT"/>
              </a:rPr>
              <a:t>pagos e recebidos em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decorrência da Lei Complementar nº </a:t>
            </a:r>
            <a:r>
              <a:rPr sz="1800" dirty="0">
                <a:latin typeface="Arial MT"/>
                <a:cs typeface="Arial MT"/>
              </a:rPr>
              <a:t>87, </a:t>
            </a:r>
            <a:r>
              <a:rPr sz="1800" spc="-5" dirty="0">
                <a:latin typeface="Arial MT"/>
                <a:cs typeface="Arial MT"/>
              </a:rPr>
              <a:t>de 13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setembro </a:t>
            </a:r>
            <a:r>
              <a:rPr sz="1800" spc="-10" dirty="0">
                <a:latin typeface="Arial MT"/>
                <a:cs typeface="Arial MT"/>
              </a:rPr>
              <a:t>de </a:t>
            </a:r>
            <a:r>
              <a:rPr sz="1800" spc="-5" dirty="0">
                <a:latin typeface="Arial MT"/>
                <a:cs typeface="Arial MT"/>
              </a:rPr>
              <a:t>1996, e </a:t>
            </a:r>
            <a:r>
              <a:rPr sz="1800" dirty="0">
                <a:latin typeface="Arial MT"/>
                <a:cs typeface="Arial MT"/>
              </a:rPr>
              <a:t>do </a:t>
            </a:r>
            <a:r>
              <a:rPr sz="1800" spc="-5" dirty="0">
                <a:latin typeface="Arial MT"/>
                <a:cs typeface="Arial MT"/>
              </a:rPr>
              <a:t>fundo previsto pelo art.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60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do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Ato </a:t>
            </a:r>
            <a:r>
              <a:rPr sz="1800" spc="-5" dirty="0">
                <a:latin typeface="Arial MT"/>
                <a:cs typeface="Arial MT"/>
              </a:rPr>
              <a:t>das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Disposições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Constitucionais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Transitórias.</a:t>
            </a:r>
            <a:endParaRPr sz="1800">
              <a:latin typeface="Arial MT"/>
              <a:cs typeface="Arial MT"/>
            </a:endParaRPr>
          </a:p>
          <a:p>
            <a:pPr marL="12700" marR="5080" algn="just">
              <a:lnSpc>
                <a:spcPts val="2080"/>
              </a:lnSpc>
              <a:spcBef>
                <a:spcPts val="1435"/>
              </a:spcBef>
            </a:pPr>
            <a:r>
              <a:rPr sz="1800" spc="-5" dirty="0">
                <a:latin typeface="Arial MT"/>
                <a:cs typeface="Arial MT"/>
              </a:rPr>
              <a:t>§ 3º </a:t>
            </a:r>
            <a:r>
              <a:rPr sz="1800" dirty="0">
                <a:latin typeface="Arial MT"/>
                <a:cs typeface="Arial MT"/>
              </a:rPr>
              <a:t>A </a:t>
            </a:r>
            <a:r>
              <a:rPr sz="1800" spc="-5" dirty="0">
                <a:latin typeface="Arial MT"/>
                <a:cs typeface="Arial MT"/>
              </a:rPr>
              <a:t>receita corrente </a:t>
            </a:r>
            <a:r>
              <a:rPr sz="1800" dirty="0">
                <a:latin typeface="Arial MT"/>
                <a:cs typeface="Arial MT"/>
              </a:rPr>
              <a:t>líquida será </a:t>
            </a:r>
            <a:r>
              <a:rPr sz="1800" spc="-5" dirty="0">
                <a:latin typeface="Arial MT"/>
                <a:cs typeface="Arial MT"/>
              </a:rPr>
              <a:t>apurada </a:t>
            </a:r>
            <a:r>
              <a:rPr sz="1800" dirty="0">
                <a:latin typeface="Arial MT"/>
                <a:cs typeface="Arial MT"/>
              </a:rPr>
              <a:t>somando-se </a:t>
            </a:r>
            <a:r>
              <a:rPr sz="1800" spc="-5" dirty="0">
                <a:latin typeface="Arial MT"/>
                <a:cs typeface="Arial MT"/>
              </a:rPr>
              <a:t>as receitas arrecadadas </a:t>
            </a:r>
            <a:r>
              <a:rPr sz="1800" dirty="0">
                <a:latin typeface="Arial MT"/>
                <a:cs typeface="Arial MT"/>
              </a:rPr>
              <a:t>no mês </a:t>
            </a:r>
            <a:r>
              <a:rPr sz="1800" spc="-5" dirty="0">
                <a:latin typeface="Arial MT"/>
                <a:cs typeface="Arial MT"/>
              </a:rPr>
              <a:t>em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referência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 nos </a:t>
            </a:r>
            <a:r>
              <a:rPr sz="1800" spc="-5" dirty="0">
                <a:latin typeface="Arial MT"/>
                <a:cs typeface="Arial MT"/>
              </a:rPr>
              <a:t>onze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anteriores,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excluídas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duplicidades.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3530</Words>
  <Application>Microsoft Office PowerPoint</Application>
  <PresentationFormat>Personalizar</PresentationFormat>
  <Paragraphs>599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8" baseType="lpstr">
      <vt:lpstr>Arial</vt:lpstr>
      <vt:lpstr>Arial MT</vt:lpstr>
      <vt:lpstr>Baskerville Old Face</vt:lpstr>
      <vt:lpstr>Calibri</vt:lpstr>
      <vt:lpstr>Symbol</vt:lpstr>
      <vt:lpstr>Times New Roman</vt:lpstr>
      <vt:lpstr>Office Theme</vt:lpstr>
      <vt:lpstr>Apresentação do PowerPoint</vt:lpstr>
      <vt:lpstr>EXIGÊNCIA LEGAL</vt:lpstr>
      <vt:lpstr>TEMAS A SEREM APRESENTADOS</vt:lpstr>
      <vt:lpstr>RECEITA ORÇAMENTÁRIA</vt:lpstr>
      <vt:lpstr>RECEITA ORÇAMENTÁRIA</vt:lpstr>
      <vt:lpstr>RECEITA ORÇAMENTÁRIA</vt:lpstr>
      <vt:lpstr>DESPESA ORÇAMENTÁRIA</vt:lpstr>
      <vt:lpstr>DESPESA ORÇAMENTÁRIA</vt:lpstr>
      <vt:lpstr>RECEITA CORRENTE LÍQUIDA</vt:lpstr>
      <vt:lpstr>RECEITA CORRENTE LÍQUIDA</vt:lpstr>
      <vt:lpstr>RECEITA CORRENTE LÍQUIDA</vt:lpstr>
      <vt:lpstr>EXECUÇÃO ORÇAMENTÁRIA</vt:lpstr>
      <vt:lpstr>EXECUÇÃO ORÇAMENTÁRIA</vt:lpstr>
      <vt:lpstr>EXECUÇÃO ORÇAMENTÁRIA</vt:lpstr>
      <vt:lpstr>EXECUÇÃO ORÇAMENTÁRIA</vt:lpstr>
      <vt:lpstr>Apresentação do PowerPoint</vt:lpstr>
      <vt:lpstr>METAS DE ARRECADAÇÃO</vt:lpstr>
      <vt:lpstr>METAS DE ARRECADAÇÃO</vt:lpstr>
      <vt:lpstr>Apresentação do PowerPoint</vt:lpstr>
      <vt:lpstr>CRONOGRAMA DE DESEMBOLSO</vt:lpstr>
      <vt:lpstr>CRONOGRAMA DE DESEMBOLSO</vt:lpstr>
      <vt:lpstr>Apresentação do PowerPoint</vt:lpstr>
      <vt:lpstr>APLICAÇÃO DE RECURSOS EM AÇÕES E  SERVIÇOS PÚBLICOS DE SAÚDE</vt:lpstr>
      <vt:lpstr>APLICAÇÃO DE RECURSOS EM AÇÕES E  SERVIÇOS PÚBLICOS DE SAÚDE</vt:lpstr>
      <vt:lpstr>APLICAÇÃO DE RECURSOS NA  MANUTENÇÃO E DESENVOLVIMENTO DO ENSINO</vt:lpstr>
      <vt:lpstr>APLICAÇÃO DE RECURSOS NA  MANUTENÇÃO E DESENVOLVIMENTO DO ENSINO</vt:lpstr>
      <vt:lpstr>APLICAÇÃO DE 70% DOS RECURSOS DO FUNDEB  NA REMUNERAÇÃO DOS PROFISSIONAIS DO  MAGISTÉRIO DA EDUCAÇÃO BÁSICA</vt:lpstr>
      <vt:lpstr>Apresentação do PowerPoint</vt:lpstr>
      <vt:lpstr>DESPESAS COM PESSOAL DO PODER  EXECUTIVO</vt:lpstr>
      <vt:lpstr>DESPESAS COM PESSOAL DO PODER  EXECUTIVO</vt:lpstr>
      <vt:lpstr>DESPESAS COM PESSOAL DO PODER  EXECUTIVO</vt:lpstr>
      <vt:lpstr>DESPESAS COM PESSOAL DO PODER  LEGISLATIVO</vt:lpstr>
      <vt:lpstr>DESPESAS COM PESSOAL DO PODER  LEGISLATIVO</vt:lpstr>
      <vt:lpstr>DESPESAS COM PESSOAL CONSOLIDADO</vt:lpstr>
      <vt:lpstr>DESPESAS COM PESSOAL CONSOLIDADO</vt:lpstr>
      <vt:lpstr>RESTOS A PAGAR</vt:lpstr>
      <vt:lpstr>RESTOS A PAGAR</vt:lpstr>
      <vt:lpstr>RESTOS A PAGAR</vt:lpstr>
      <vt:lpstr>RESTOS A PAGAR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Titon</dc:creator>
  <cp:lastModifiedBy>Aline Patricia Titon Sutir</cp:lastModifiedBy>
  <cp:revision>6</cp:revision>
  <cp:lastPrinted>2023-02-23T11:45:09Z</cp:lastPrinted>
  <dcterms:created xsi:type="dcterms:W3CDTF">2023-02-22T18:19:33Z</dcterms:created>
  <dcterms:modified xsi:type="dcterms:W3CDTF">2023-02-23T11:50:42Z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2023-02-22T00:00:00Z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2023-02-22T00:00:00Z</vt:filetime>
  </property>
</Properties>
</file>