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22" r:id="rId3"/>
    <p:sldId id="257" r:id="rId4"/>
    <p:sldId id="258" r:id="rId5"/>
    <p:sldId id="323" r:id="rId6"/>
    <p:sldId id="259" r:id="rId7"/>
    <p:sldId id="260" r:id="rId8"/>
    <p:sldId id="261" r:id="rId9"/>
    <p:sldId id="324" r:id="rId10"/>
    <p:sldId id="262" r:id="rId11"/>
    <p:sldId id="263" r:id="rId12"/>
    <p:sldId id="264" r:id="rId13"/>
    <p:sldId id="313" r:id="rId14"/>
    <p:sldId id="314" r:id="rId15"/>
    <p:sldId id="312" r:id="rId16"/>
    <p:sldId id="265" r:id="rId17"/>
    <p:sldId id="269" r:id="rId18"/>
    <p:sldId id="332" r:id="rId19"/>
    <p:sldId id="309" r:id="rId20"/>
    <p:sldId id="267" r:id="rId21"/>
    <p:sldId id="294" r:id="rId22"/>
    <p:sldId id="295" r:id="rId23"/>
    <p:sldId id="311" r:id="rId24"/>
    <p:sldId id="274" r:id="rId25"/>
    <p:sldId id="321" r:id="rId26"/>
    <p:sldId id="327" r:id="rId27"/>
    <p:sldId id="328" r:id="rId28"/>
    <p:sldId id="278" r:id="rId29"/>
    <p:sldId id="279" r:id="rId30"/>
    <p:sldId id="318" r:id="rId31"/>
    <p:sldId id="302" r:id="rId32"/>
    <p:sldId id="326" r:id="rId33"/>
    <p:sldId id="289" r:id="rId34"/>
    <p:sldId id="290" r:id="rId35"/>
    <p:sldId id="315" r:id="rId36"/>
    <p:sldId id="292" r:id="rId37"/>
    <p:sldId id="329" r:id="rId38"/>
    <p:sldId id="316" r:id="rId39"/>
    <p:sldId id="319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599320" cy="4658072"/>
          </a:xfrm>
        </p:spPr>
        <p:txBody>
          <a:bodyPr>
            <a:normAutofit/>
          </a:bodyPr>
          <a:lstStyle/>
          <a:p>
            <a:r>
              <a:rPr lang="pt-BR" dirty="0" smtClean="0"/>
              <a:t>AUDIÊNCIA PÚBLICA </a:t>
            </a:r>
            <a:br>
              <a:rPr lang="pt-BR" dirty="0" smtClean="0"/>
            </a:br>
            <a:r>
              <a:rPr lang="pt-BR" dirty="0" smtClean="0"/>
              <a:t>2º QUADRIMESTRE </a:t>
            </a:r>
            <a:br>
              <a:rPr lang="pt-BR" dirty="0" smtClean="0"/>
            </a:br>
            <a:r>
              <a:rPr lang="pt-BR" dirty="0" smtClean="0"/>
              <a:t> 2016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33050" y="2852936"/>
            <a:ext cx="6480048" cy="1944216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sz="3400" dirty="0" smtClean="0"/>
              <a:t>IBIAM, 27 DE SETEMBRO DE 2016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341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BOM GESTOR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 smtClean="0"/>
              <a:t>Faça </a:t>
            </a:r>
            <a:r>
              <a:rPr lang="pt-BR" altLang="pt-BR" dirty="0"/>
              <a:t>somente o que for de competência e responsabilidade do </a:t>
            </a:r>
            <a:r>
              <a:rPr lang="pt-BR" altLang="pt-BR" dirty="0" smtClean="0"/>
              <a:t>Município</a:t>
            </a:r>
            <a:r>
              <a:rPr lang="pt-BR" altLang="pt-BR" dirty="0"/>
              <a:t>;</a:t>
            </a:r>
            <a:endParaRPr lang="pt-BR" altLang="pt-BR" dirty="0" smtClean="0"/>
          </a:p>
          <a:p>
            <a:pPr algn="just"/>
            <a:r>
              <a:rPr lang="pt-BR" altLang="pt-BR" dirty="0" smtClean="0"/>
              <a:t>Constitua </a:t>
            </a:r>
            <a:r>
              <a:rPr lang="pt-BR" altLang="pt-BR" dirty="0"/>
              <a:t>um suporte Técnico centrado na realidade, porém focado em um futuro promissor </a:t>
            </a:r>
            <a:r>
              <a:rPr lang="pt-BR" altLang="pt-BR" dirty="0" smtClean="0"/>
              <a:t>para </a:t>
            </a:r>
            <a:r>
              <a:rPr lang="pt-BR" altLang="pt-BR" dirty="0"/>
              <a:t>o seu </a:t>
            </a:r>
            <a:r>
              <a:rPr lang="pt-BR" altLang="pt-BR" dirty="0" smtClean="0"/>
              <a:t>município;</a:t>
            </a:r>
            <a:endParaRPr lang="pt-BR" altLang="pt-BR" dirty="0"/>
          </a:p>
          <a:p>
            <a:pPr algn="just"/>
            <a:r>
              <a:rPr lang="pt-BR" altLang="pt-BR" dirty="0" smtClean="0"/>
              <a:t>Valorize </a:t>
            </a:r>
            <a:r>
              <a:rPr lang="pt-BR" altLang="pt-BR" dirty="0"/>
              <a:t>os Servidores Públicos municipais, pois são eles que executarão o seu projeto de </a:t>
            </a:r>
            <a:r>
              <a:rPr lang="pt-BR" altLang="pt-BR" dirty="0" smtClean="0"/>
              <a:t>governo;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71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BOM GESTOR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Elabore </a:t>
            </a:r>
            <a:r>
              <a:rPr lang="pt-BR" altLang="pt-BR" dirty="0"/>
              <a:t>instrumentos de Planejamento, mas dentro da realidade </a:t>
            </a:r>
            <a:r>
              <a:rPr lang="pt-BR" altLang="pt-BR" dirty="0" smtClean="0"/>
              <a:t>do </a:t>
            </a:r>
            <a:r>
              <a:rPr lang="pt-BR" altLang="pt-BR" dirty="0" smtClean="0"/>
              <a:t>município;</a:t>
            </a:r>
            <a:endParaRPr lang="pt-BR" altLang="pt-BR" dirty="0" smtClean="0"/>
          </a:p>
          <a:p>
            <a:r>
              <a:rPr lang="pt-BR" altLang="pt-BR" dirty="0" smtClean="0"/>
              <a:t>Elabore </a:t>
            </a:r>
            <a:r>
              <a:rPr lang="pt-BR" altLang="pt-BR" dirty="0"/>
              <a:t>bons projetos com dados concisos e consistentes, capazes de motivar novas </a:t>
            </a:r>
            <a:r>
              <a:rPr lang="pt-BR" altLang="pt-BR" dirty="0" smtClean="0"/>
              <a:t>iniciativas;</a:t>
            </a:r>
            <a:endParaRPr lang="pt-BR" altLang="pt-BR" dirty="0"/>
          </a:p>
          <a:p>
            <a:r>
              <a:rPr lang="pt-BR" altLang="pt-BR" dirty="0" smtClean="0"/>
              <a:t>Estruture a Unidade, </a:t>
            </a:r>
            <a:r>
              <a:rPr lang="pt-BR" altLang="pt-BR" dirty="0"/>
              <a:t>respeitando as necessidades de seus munícipes e </a:t>
            </a:r>
            <a:r>
              <a:rPr lang="pt-BR" altLang="pt-BR" dirty="0" smtClean="0"/>
              <a:t>a realidade do </a:t>
            </a:r>
            <a:r>
              <a:rPr lang="pt-BR" altLang="pt-BR" dirty="0" smtClean="0"/>
              <a:t>município</a:t>
            </a:r>
            <a:r>
              <a:rPr lang="pt-BR" altLang="pt-BR" dirty="0"/>
              <a:t>;</a:t>
            </a:r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8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BOM GESTOR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smtClean="0"/>
              <a:t>Ousa </a:t>
            </a:r>
            <a:r>
              <a:rPr lang="pt-BR" altLang="pt-BR" dirty="0"/>
              <a:t>a sua comunidade, ela é sábia no que exige de seu </a:t>
            </a:r>
            <a:r>
              <a:rPr lang="pt-BR" altLang="pt-BR" dirty="0" smtClean="0"/>
              <a:t>gestor</a:t>
            </a:r>
            <a:r>
              <a:rPr lang="pt-BR" altLang="pt-BR" dirty="0"/>
              <a:t>;</a:t>
            </a:r>
            <a:endParaRPr lang="pt-BR" altLang="pt-BR" dirty="0" smtClean="0"/>
          </a:p>
          <a:p>
            <a:r>
              <a:rPr lang="pt-BR" altLang="pt-BR" dirty="0" smtClean="0"/>
              <a:t>Não </a:t>
            </a:r>
            <a:r>
              <a:rPr lang="pt-BR" altLang="pt-BR" dirty="0"/>
              <a:t>gaste mais do que </a:t>
            </a:r>
            <a:r>
              <a:rPr lang="pt-BR" altLang="pt-BR" dirty="0" smtClean="0"/>
              <a:t>arrecadar;</a:t>
            </a:r>
            <a:endParaRPr lang="pt-BR" altLang="pt-BR" dirty="0"/>
          </a:p>
          <a:p>
            <a:r>
              <a:rPr lang="pt-BR" altLang="pt-BR" dirty="0" smtClean="0"/>
              <a:t>Preste </a:t>
            </a:r>
            <a:r>
              <a:rPr lang="pt-BR" altLang="pt-BR" dirty="0"/>
              <a:t>Contas e obedeça à lei.</a:t>
            </a:r>
          </a:p>
        </p:txBody>
      </p:sp>
    </p:spTree>
    <p:extLst>
      <p:ext uri="{BB962C8B-B14F-4D97-AF65-F5344CB8AC3E}">
        <p14:creationId xmlns:p14="http://schemas.microsoft.com/office/powerpoint/2010/main" val="38748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8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Imagens especiais\45446_570338792990876_342045548_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3519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805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200" b="1" dirty="0"/>
              <a:t>LICITAÇÃO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altLang="pt-BR" dirty="0"/>
              <a:t>A </a:t>
            </a:r>
            <a:r>
              <a:rPr lang="pt-BR" altLang="pt-BR" dirty="0" smtClean="0"/>
              <a:t>Lei de Licitações  8.666 de 21/06/1993 </a:t>
            </a:r>
            <a:r>
              <a:rPr lang="pt-BR" altLang="pt-BR" dirty="0"/>
              <a:t>requer atenção dos Princípios da Administração </a:t>
            </a:r>
            <a:r>
              <a:rPr lang="pt-BR" altLang="pt-BR" dirty="0" smtClean="0"/>
              <a:t>Pública, </a:t>
            </a:r>
            <a:r>
              <a:rPr lang="pt-BR" altLang="pt-BR" dirty="0"/>
              <a:t>esta lei exige, legalidade, impessoalidade, moralidade, </a:t>
            </a:r>
            <a:r>
              <a:rPr lang="pt-BR" altLang="pt-BR" dirty="0" smtClean="0"/>
              <a:t>publicidade.</a:t>
            </a:r>
          </a:p>
          <a:p>
            <a:pPr algn="just"/>
            <a:r>
              <a:rPr lang="pt-BR" altLang="pt-BR" b="1" dirty="0" smtClean="0"/>
              <a:t>Regras</a:t>
            </a:r>
            <a:r>
              <a:rPr lang="pt-BR" altLang="pt-BR" b="1" dirty="0"/>
              <a:t>:</a:t>
            </a:r>
            <a:r>
              <a:rPr lang="pt-BR" altLang="pt-BR" dirty="0"/>
              <a:t> quem requisita, não compra. Quem compra não recebe. Quem compra e quem recebe não distribui. Quem compra, quem recebe e quem distribui, não paga. Quem requisita não faz o Edital. Quem faz o Edital, não participa do processo de aquisição do bem.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7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“A </a:t>
            </a:r>
            <a:r>
              <a:rPr lang="en-GB" sz="36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saúde</a:t>
            </a:r>
            <a:r>
              <a:rPr lang="en-GB" sz="36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é </a:t>
            </a:r>
            <a:r>
              <a:rPr lang="en-GB" sz="36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direito</a:t>
            </a:r>
            <a:r>
              <a:rPr lang="en-GB" sz="36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36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todos</a:t>
            </a:r>
            <a:r>
              <a:rPr lang="en-GB" sz="36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6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dever</a:t>
            </a:r>
            <a:r>
              <a:rPr lang="en-GB" sz="36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n-GB" sz="3600" b="1" dirty="0" smtClean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Estado,”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39725" lvl="0" indent="-339725" algn="ctr" defTabSz="449263" eaLnBrk="0" fontAlgn="base" hangingPunct="0">
              <a:spcBef>
                <a:spcPts val="1750"/>
              </a:spcBef>
              <a:spcAft>
                <a:spcPct val="0"/>
              </a:spcAft>
              <a:buClr>
                <a:srgbClr val="FF0000"/>
              </a:buClr>
              <a:buSzPct val="10000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dirty="0"/>
              <a:t>A Constituição de 1988 no capitulo VIII da Ordem Social e na Seção II referente à Saúde define no artigo 196 que: </a:t>
            </a:r>
            <a:r>
              <a:rPr lang="en-GB" sz="3300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GB" sz="33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GB" sz="33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saúde</a:t>
            </a:r>
            <a:r>
              <a:rPr lang="en-GB" sz="33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é </a:t>
            </a:r>
            <a:r>
              <a:rPr lang="en-GB" sz="33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direito</a:t>
            </a:r>
            <a:r>
              <a:rPr lang="en-GB" sz="33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33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todos</a:t>
            </a:r>
            <a:r>
              <a:rPr lang="en-GB" sz="33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dirty="0" err="1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dever</a:t>
            </a:r>
            <a:r>
              <a:rPr lang="en-GB" sz="3300" b="1" dirty="0">
                <a:solidFill>
                  <a:srgbClr val="8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do Estado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33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garantido</a:t>
            </a:r>
            <a:r>
              <a:rPr lang="en-GB" sz="33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mediante</a:t>
            </a:r>
            <a:r>
              <a:rPr lang="en-GB" sz="33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políticas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solidFill>
                  <a:srgbClr val="0099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sociais</a:t>
            </a:r>
            <a:r>
              <a:rPr lang="en-GB" sz="3300" b="1" u="sng" dirty="0">
                <a:solidFill>
                  <a:srgbClr val="0099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en-GB" sz="3300" b="1" u="sng" dirty="0" err="1">
                <a:solidFill>
                  <a:srgbClr val="0099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econômicas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visem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redução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risco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doença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de outros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agravos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ao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solidFill>
                  <a:srgbClr val="0099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acesso</a:t>
            </a:r>
            <a:r>
              <a:rPr lang="en-GB" sz="3300" b="1" u="sng" dirty="0">
                <a:solidFill>
                  <a:srgbClr val="0099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universal </a:t>
            </a:r>
            <a:r>
              <a:rPr lang="en-GB" sz="3300" b="1" u="sng" dirty="0" err="1">
                <a:solidFill>
                  <a:srgbClr val="0099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igualitário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às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ações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serviços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sua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promoção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3300" b="1" u="sng" dirty="0" err="1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proteção</a:t>
            </a:r>
            <a:r>
              <a:rPr lang="en-GB" sz="33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u="sng" dirty="0" err="1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recuperação</a:t>
            </a:r>
            <a:r>
              <a:rPr lang="en-GB" sz="33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3300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pt-BR" dirty="0" smtClean="0"/>
              <a:t>(</a:t>
            </a:r>
            <a:r>
              <a:rPr lang="pt-BR" dirty="0"/>
              <a:t>Brasil, 1997).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6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169006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pt-BR" sz="4400" dirty="0">
                <a:solidFill>
                  <a:prstClr val="white"/>
                </a:solidFill>
              </a:rPr>
              <a:t>A Saúde é um direito fundamental, mas não direito absoluto.</a:t>
            </a:r>
          </a:p>
        </p:txBody>
      </p:sp>
    </p:spTree>
    <p:extLst>
      <p:ext uri="{BB962C8B-B14F-4D97-AF65-F5344CB8AC3E}">
        <p14:creationId xmlns:p14="http://schemas.microsoft.com/office/powerpoint/2010/main" val="13319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POR QUE SISTEMA ÚNICO?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pt-BR" dirty="0" smtClean="0"/>
              <a:t>	Porque ele segue a mesma doutrina e os mesmos princípios organizativos em todo território nacional, sob a responsabilidade das três esferas autônomas de governo:</a:t>
            </a:r>
          </a:p>
          <a:p>
            <a:pPr algn="just"/>
            <a:r>
              <a:rPr lang="pt-BR" dirty="0" smtClean="0"/>
              <a:t>Federal;</a:t>
            </a:r>
          </a:p>
          <a:p>
            <a:pPr algn="just"/>
            <a:r>
              <a:rPr lang="pt-BR" dirty="0" smtClean="0"/>
              <a:t>Estadual;</a:t>
            </a:r>
          </a:p>
          <a:p>
            <a:pPr algn="just"/>
            <a:r>
              <a:rPr lang="pt-BR" dirty="0" smtClean="0"/>
              <a:t>Municipal.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1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Imagens especiais\188880_231643816978960_790798330_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PRINCÍPIOS DO SUS</a:t>
            </a:r>
            <a:br>
              <a:rPr lang="pt-BR" b="1" dirty="0" smtClean="0">
                <a:solidFill>
                  <a:schemeClr val="tx2"/>
                </a:solidFill>
              </a:rPr>
            </a:b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/>
              <a:t>São os princípios doutrinários do SUS</a:t>
            </a:r>
            <a:r>
              <a:rPr lang="pt-BR" sz="2800" dirty="0" smtClean="0"/>
              <a:t>:</a:t>
            </a:r>
            <a:endParaRPr lang="pt-BR" sz="2800" dirty="0"/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Universalidade</a:t>
            </a:r>
            <a:r>
              <a:rPr lang="pt-BR" sz="2800" b="1" u="sng" dirty="0" smtClean="0"/>
              <a:t>;</a:t>
            </a:r>
            <a:endParaRPr lang="pt-BR" sz="2800" b="1" u="sng" dirty="0" smtClean="0"/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Equidade; </a:t>
            </a:r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Integralidade. </a:t>
            </a:r>
            <a:endParaRPr lang="pt-BR" sz="2800" b="1" u="sng" dirty="0" smtClean="0"/>
          </a:p>
          <a:p>
            <a:pPr algn="just">
              <a:lnSpc>
                <a:spcPct val="80000"/>
              </a:lnSpc>
            </a:pPr>
            <a:endParaRPr lang="pt-BR" sz="2800" dirty="0"/>
          </a:p>
          <a:p>
            <a:pPr marL="36576" indent="0">
              <a:buNone/>
            </a:pPr>
            <a:r>
              <a:rPr lang="pt-BR" sz="2800" dirty="0" smtClean="0">
                <a:solidFill>
                  <a:schemeClr val="tx2"/>
                </a:solidFill>
              </a:rPr>
              <a:t>Princípios organizativos do sus</a:t>
            </a:r>
            <a:endParaRPr lang="pt-BR" sz="2800" dirty="0" smtClean="0"/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Descentralização;</a:t>
            </a:r>
            <a:endParaRPr lang="pt-BR" sz="2800" b="1" u="sng" dirty="0"/>
          </a:p>
          <a:p>
            <a:pPr algn="just">
              <a:lnSpc>
                <a:spcPct val="80000"/>
              </a:lnSpc>
            </a:pPr>
            <a:r>
              <a:rPr lang="pt-BR" sz="2800" b="1" u="sng" dirty="0"/>
              <a:t>Regionalização e Hierarquização</a:t>
            </a:r>
            <a:r>
              <a:rPr lang="pt-BR" sz="2800" b="1" u="sng" dirty="0" smtClean="0"/>
              <a:t>;</a:t>
            </a:r>
            <a:endParaRPr lang="pt-BR" sz="2800" b="1" u="sng" dirty="0"/>
          </a:p>
          <a:p>
            <a:pPr algn="just">
              <a:lnSpc>
                <a:spcPct val="80000"/>
              </a:lnSpc>
            </a:pPr>
            <a:r>
              <a:rPr lang="pt-BR" sz="2800" b="1" u="sng" dirty="0"/>
              <a:t>Controle Social.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96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ALGUMAS DAS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PRINCIPAIS RESPONSABILIDADES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DO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GESTOR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MUNICIPAL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Coordenar, planejar e avaliar as ações de saúde em nível municipal; 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Executar as ações de atenção básica;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 err="1">
                <a:solidFill>
                  <a:prstClr val="black"/>
                </a:solidFill>
                <a:latin typeface="Arial" pitchFamily="34" charset="0"/>
              </a:rPr>
              <a:t>Co-responsabilidade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 de assistência de atenção à saúde de média e alta complexidade;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Promover o desenvolvimento das ações de promoção, proteção e recuperação da saúde;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Responsabilidade pelos Sistemas de Informações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</a:rPr>
              <a:t>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gestor municipal deve aplicar recursos próprios e os repassados pela União e pelo estado.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ALGUMAS DAS PRINCIPAIS RESPONSABILIDADES DO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GESTOR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MUNICIPAL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Participar, do planejamento, da programação e da organização da rede regionalizada e hierarquizada do SUS, em conjunto com a direção estadual; 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Executar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serviços de vigilância epidemiológica, vigilância sanitária, de alimentação e nutrição, e de saúde do trabalhador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Participar da execução, do controle e avaliação das ações referentes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ao ambiente de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trabalho;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Formar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consórcios intermunicipais; 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Normatizar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complementarmente as ações e os serviços públicos de saúde no seu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âmbito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udefms.files.wordpress.com/2011/03/recursos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7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POLÍTICA DA ATENÇÃO PRIMÁRIA </a:t>
            </a:r>
            <a:r>
              <a:rPr lang="pt-BR" sz="2400" dirty="0" smtClean="0"/>
              <a:t>À SAÚDE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As Unidades Básicas de Saúde </a:t>
            </a:r>
            <a:r>
              <a:rPr lang="pt-BR" dirty="0" smtClean="0"/>
              <a:t> </a:t>
            </a:r>
            <a:r>
              <a:rPr lang="pt-BR" dirty="0"/>
              <a:t>instaladas perto de onde as pessoas moram, trabalham, estudam e vivem </a:t>
            </a:r>
            <a:r>
              <a:rPr lang="pt-BR" dirty="0" smtClean="0"/>
              <a:t> </a:t>
            </a:r>
            <a:r>
              <a:rPr lang="pt-BR" dirty="0"/>
              <a:t>desempenham um papel central na garantia à população de acesso a uma atenção à saúde de qualidade. </a:t>
            </a:r>
          </a:p>
        </p:txBody>
      </p:sp>
    </p:spTree>
    <p:extLst>
      <p:ext uri="{BB962C8B-B14F-4D97-AF65-F5344CB8AC3E}">
        <p14:creationId xmlns:p14="http://schemas.microsoft.com/office/powerpoint/2010/main" val="40465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VÍDEO - CADEIRANTE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5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/>
              <a:t>LEI </a:t>
            </a:r>
            <a:r>
              <a:rPr lang="pt-BR" sz="3600" b="1" dirty="0"/>
              <a:t>COMPLEMENTAR Nº 141, 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DE </a:t>
            </a:r>
            <a:r>
              <a:rPr lang="pt-BR" sz="3600" b="1" dirty="0"/>
              <a:t>13 DE JANEIRO DE 2012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i="1" dirty="0"/>
              <a:t>Regulamenta 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20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/>
              <a:t>DECRETO </a:t>
            </a:r>
            <a:r>
              <a:rPr lang="pt-BR" sz="3600" b="1" dirty="0"/>
              <a:t>Nº 7.508, 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DE </a:t>
            </a:r>
            <a:r>
              <a:rPr lang="pt-BR" sz="3600" b="1" dirty="0"/>
              <a:t>28 DE JUNHO DE 2011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/>
              <a:t>Regulamenta a Lei n</a:t>
            </a:r>
            <a:r>
              <a:rPr lang="pt-BR" i="1" u="sng" baseline="30000" dirty="0"/>
              <a:t>o</a:t>
            </a:r>
            <a:r>
              <a:rPr lang="pt-BR" i="1" dirty="0"/>
              <a:t> 8.080, de 19 de setembro de 1990, para dispor sobre a organização do Sistema Único de Saúde - SUS, o planejamento da saúde, a assistência à saúde e a articulação </a:t>
            </a:r>
            <a:r>
              <a:rPr lang="pt-BR" i="1" dirty="0" err="1"/>
              <a:t>interfederativa</a:t>
            </a:r>
            <a:r>
              <a:rPr lang="pt-BR" i="1" dirty="0"/>
              <a:t>, e dá outras providências.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4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ADMINISTRAÇÃO </a:t>
            </a:r>
            <a:r>
              <a:rPr lang="en-US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PÚBLICA</a:t>
            </a:r>
            <a:br>
              <a:rPr lang="en-US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03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6" y="1628800"/>
            <a:ext cx="3519268" cy="43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indent="0" algn="just">
              <a:buNone/>
            </a:pPr>
            <a:r>
              <a:rPr lang="pt-BR" b="1" kern="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SUS não é um serviço ou instituição, mas um SISTEMA, um conjunto de unidades, serviços e ações que interagem para um objetivo comum: a promoção, proteção e recuperação da Saúde.</a:t>
            </a:r>
          </a:p>
        </p:txBody>
      </p:sp>
    </p:spTree>
    <p:extLst>
      <p:ext uri="{BB962C8B-B14F-4D97-AF65-F5344CB8AC3E}">
        <p14:creationId xmlns:p14="http://schemas.microsoft.com/office/powerpoint/2010/main" val="4114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pt-BR" altLang="pt-BR" sz="36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pt-BR" altLang="pt-BR" sz="36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pt-BR" altLang="pt-BR" sz="36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Informações em </a:t>
            </a:r>
            <a:r>
              <a:rPr lang="pt-BR" altLang="pt-BR" sz="36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Saúde </a:t>
            </a:r>
            <a:br>
              <a:rPr lang="pt-BR" altLang="pt-BR" sz="36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informações estão sempre presentes no nosso cotidiano e participam diretamente de todas as decisões que tomamos, todos os dias;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Refletem os nossos valores, a nossa visão de mundo, além de outras peculiaridades de quem quer que as esteja utilizando, e influem diretamente nas decisões que tomamos;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informações podem atuar como um meio para diminuir o grau de incerteza sobre determinada situação, apoiando o processo de tomada de decisão</a:t>
            </a:r>
            <a:r>
              <a:rPr lang="pt-BR" altLang="pt-B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charset="0"/>
              </a:rPr>
              <a:t>.</a:t>
            </a:r>
            <a:endParaRPr lang="pt-B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6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VIDEO  - FOCO NO CLIENTE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6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  <a:t>O </a:t>
            </a:r>
            <a: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  <a:t>que é Controle Social?</a:t>
            </a:r>
            <a:b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É a capacidade que tem a sociedade organizada de atuar nas políticas públicas, em conjunto com o Estado, para estabelecer suas necessidades, interesses e controlar a execução destas políticas.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5774"/>
            <a:ext cx="3923927" cy="294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Na </a:t>
            </a:r>
            <a:r>
              <a:rPr lang="pt-BR" b="1" dirty="0"/>
              <a:t>prática o que são os Conselhos?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conselhos são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orgãos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colegiados que participam da gestão das políticas públicas que são constituídos por membros do poder público e da sociedade civil.</a:t>
            </a: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3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4351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6EA0B0"/>
              </a:buClr>
              <a:buSzPct val="80000"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 smtClean="0">
                <a:solidFill>
                  <a:prstClr val="black"/>
                </a:solidFill>
              </a:rPr>
              <a:t>Os </a:t>
            </a:r>
            <a:r>
              <a:rPr lang="pt-BR" sz="2400" dirty="0">
                <a:solidFill>
                  <a:prstClr val="black"/>
                </a:solidFill>
              </a:rPr>
              <a:t>conselhos podem ser </a:t>
            </a:r>
            <a:r>
              <a:rPr lang="pt-BR" sz="2400" b="1" dirty="0">
                <a:solidFill>
                  <a:prstClr val="black"/>
                </a:solidFill>
              </a:rPr>
              <a:t>deliberativos</a:t>
            </a:r>
            <a:r>
              <a:rPr lang="pt-BR" sz="2400" dirty="0">
                <a:solidFill>
                  <a:prstClr val="black"/>
                </a:solidFill>
              </a:rPr>
              <a:t> ou </a:t>
            </a:r>
            <a:r>
              <a:rPr lang="pt-BR" sz="2400" b="1" dirty="0">
                <a:solidFill>
                  <a:prstClr val="black"/>
                </a:solidFill>
              </a:rPr>
              <a:t>consultivos.</a:t>
            </a: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Por natureza são: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1) </a:t>
            </a:r>
            <a:r>
              <a:rPr lang="pt-BR" sz="2400" b="1" dirty="0">
                <a:solidFill>
                  <a:prstClr val="black"/>
                </a:solidFill>
              </a:rPr>
              <a:t>Democráticos </a:t>
            </a:r>
            <a:r>
              <a:rPr lang="pt-BR" sz="2400" dirty="0">
                <a:solidFill>
                  <a:prstClr val="black"/>
                </a:solidFill>
              </a:rPr>
              <a:t>– as decisões tomadas coletivamente;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2) </a:t>
            </a:r>
            <a:r>
              <a:rPr lang="pt-BR" sz="2400" b="1" dirty="0">
                <a:solidFill>
                  <a:prstClr val="black"/>
                </a:solidFill>
              </a:rPr>
              <a:t>Representativos</a:t>
            </a:r>
            <a:r>
              <a:rPr lang="pt-BR" sz="2400" dirty="0">
                <a:solidFill>
                  <a:prstClr val="black"/>
                </a:solidFill>
              </a:rPr>
              <a:t> – ser porta-voz de uma demanda;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3) </a:t>
            </a:r>
            <a:r>
              <a:rPr lang="pt-BR" sz="2400" b="1" dirty="0">
                <a:solidFill>
                  <a:prstClr val="black"/>
                </a:solidFill>
              </a:rPr>
              <a:t>Permanentes</a:t>
            </a:r>
            <a:r>
              <a:rPr lang="pt-BR" sz="2400" dirty="0">
                <a:solidFill>
                  <a:prstClr val="black"/>
                </a:solidFill>
              </a:rPr>
              <a:t> – criado por lei, integra a gestão política;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4) </a:t>
            </a:r>
            <a:r>
              <a:rPr lang="pt-BR" sz="2400" b="1" dirty="0">
                <a:solidFill>
                  <a:prstClr val="black"/>
                </a:solidFill>
              </a:rPr>
              <a:t>Paritários</a:t>
            </a:r>
            <a:r>
              <a:rPr lang="pt-BR" sz="2400" dirty="0">
                <a:solidFill>
                  <a:prstClr val="black"/>
                </a:solidFill>
              </a:rPr>
              <a:t> – elementos pares a fim de estabelecer igualdade nas decisões.</a:t>
            </a:r>
          </a:p>
        </p:txBody>
      </p:sp>
      <p:pic>
        <p:nvPicPr>
          <p:cNvPr id="3" name="Picture 2" descr="https://encrypted-tbn2.gstatic.com/images?q=tbn:ANd9GcQH4lfQ31TaIync1nLnd_wT5lVJhKYgUUFKc5Z6fR63h_emIEJ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39" y="332656"/>
            <a:ext cx="1944217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92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pt-BR" sz="3600" b="1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>Objetivos dos Conselhos </a:t>
            </a:r>
            <a:r>
              <a:rPr lang="pt-BR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Promover um atendimento de qualidade para a população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BR" b="1" dirty="0"/>
              <a:t>Tem a função de formular estratégias, controlar e fiscalizar a execução das políticas públicas, inclusive nos aspectos econômicos e financeiros.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1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VÍDEO – TRABALHO EM 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/>
            </a:r>
            <a:br>
              <a:rPr lang="pt-BR" sz="2400" b="1" dirty="0" smtClean="0">
                <a:solidFill>
                  <a:prstClr val="white"/>
                </a:solidFill>
              </a:rPr>
            </a:br>
            <a:endParaRPr lang="pt-BR" sz="2400" dirty="0"/>
          </a:p>
        </p:txBody>
      </p:sp>
      <p:pic>
        <p:nvPicPr>
          <p:cNvPr id="4" name="Espaço Reservado para Conteúdo 3" descr="Resultado de imagem para IMAGEM FUTUR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4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MUITO OBRIGADA PELA ATENÇÃO DE TODOS!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pt-BR" sz="1800" dirty="0" smtClean="0"/>
          </a:p>
          <a:p>
            <a:pPr algn="ctr"/>
            <a:r>
              <a:rPr lang="pt-BR" sz="1800" dirty="0" smtClean="0"/>
              <a:t>JOANA CELIA BECKER RINALDI	</a:t>
            </a:r>
            <a:endParaRPr lang="pt-BR" sz="1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pt-BR" sz="1200" dirty="0" smtClean="0"/>
          </a:p>
          <a:p>
            <a:r>
              <a:rPr lang="pt-BR" sz="1200" dirty="0" smtClean="0"/>
              <a:t>AUXILIAR ADMINISTRATIVO</a:t>
            </a:r>
          </a:p>
          <a:p>
            <a:r>
              <a:rPr lang="pt-BR" sz="1200" dirty="0" smtClean="0"/>
              <a:t>SECRETARIA MUNICIPAL DE SAÚDE DE IBIAM/SC</a:t>
            </a:r>
            <a:endParaRPr lang="pt-BR" sz="1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2" y="1529138"/>
            <a:ext cx="40324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9138"/>
            <a:ext cx="41044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pt-BR" b="1" dirty="0" smtClean="0"/>
              <a:t/>
            </a:r>
            <a:br>
              <a:rPr lang="pt-BR" altLang="pt-BR" b="1" dirty="0" smtClean="0"/>
            </a:br>
            <a:r>
              <a:rPr lang="pt-BR" altLang="pt-BR" b="1" dirty="0" smtClean="0"/>
              <a:t>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altLang="pt-BR" b="1" dirty="0" smtClean="0"/>
          </a:p>
          <a:p>
            <a:pPr marL="0" indent="0" algn="ctr">
              <a:buNone/>
            </a:pPr>
            <a:r>
              <a:rPr lang="pt-BR" altLang="pt-BR" sz="4800" b="1" dirty="0" smtClean="0"/>
              <a:t>Se </a:t>
            </a:r>
            <a:r>
              <a:rPr lang="pt-BR" altLang="pt-BR" sz="4800" b="1" dirty="0"/>
              <a:t>você não se interessa por este ASSUNTO, lembre-se que você será sempre comandado por aqueles que se interessam.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4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photos-h.ak.fbcdn.net/hphotos-ak-ash3/527651_452433641500067_553470766_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6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 smtClean="0"/>
              <a:t>COLOQUE </a:t>
            </a:r>
            <a:r>
              <a:rPr lang="pt-BR" altLang="pt-BR" sz="3200" b="1" dirty="0"/>
              <a:t>A ADMINISTRAÇÃO NOS TRILHOS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/>
              <a:t>O Prefeito é o maquinista o resto é por conta da </a:t>
            </a:r>
            <a:r>
              <a:rPr lang="pt-BR" altLang="pt-BR" dirty="0" smtClean="0"/>
              <a:t>ENGRENAGEM;</a:t>
            </a:r>
            <a:endParaRPr lang="pt-BR" altLang="pt-BR" dirty="0"/>
          </a:p>
          <a:p>
            <a:pPr algn="just"/>
            <a:r>
              <a:rPr lang="pt-BR" altLang="pt-BR" dirty="0"/>
              <a:t>A Tecnologia é  a chave operacional do aumento da eficácia da Gestão </a:t>
            </a:r>
            <a:r>
              <a:rPr lang="pt-BR" altLang="pt-BR" dirty="0" smtClean="0"/>
              <a:t>Pública;</a:t>
            </a:r>
            <a:endParaRPr lang="pt-BR" altLang="pt-BR" dirty="0"/>
          </a:p>
          <a:p>
            <a:pPr algn="just"/>
            <a:r>
              <a:rPr lang="pt-BR" altLang="pt-BR" dirty="0"/>
              <a:t>O Prefeito foi eleito para tomar decisões e não pode ter medo de </a:t>
            </a:r>
            <a:r>
              <a:rPr lang="pt-BR" altLang="pt-BR" dirty="0" smtClean="0"/>
              <a:t>tomá-las</a:t>
            </a:r>
            <a:r>
              <a:rPr lang="pt-BR" altLang="pt-BR" dirty="0"/>
              <a:t>;</a:t>
            </a:r>
            <a:endParaRPr lang="pt-BR" altLang="pt-BR" dirty="0"/>
          </a:p>
          <a:p>
            <a:pPr algn="just"/>
            <a:r>
              <a:rPr lang="pt-BR" altLang="pt-BR" dirty="0"/>
              <a:t>Monte bem o seu time e aja.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SEGREDO DE UMA BOA ADMINISTRAÇÃO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altLang="pt-BR" dirty="0"/>
              <a:t>O Segredo de uma boa Administração está na Tomada de </a:t>
            </a:r>
            <a:r>
              <a:rPr lang="pt-BR" altLang="pt-BR" dirty="0" smtClean="0"/>
              <a:t>Decisões;</a:t>
            </a:r>
            <a:endParaRPr lang="pt-BR" altLang="pt-BR" dirty="0"/>
          </a:p>
          <a:p>
            <a:pPr algn="just"/>
            <a:r>
              <a:rPr lang="pt-BR" altLang="pt-BR" dirty="0"/>
              <a:t>Tem que </a:t>
            </a:r>
            <a:r>
              <a:rPr lang="pt-BR" altLang="pt-BR" dirty="0" smtClean="0"/>
              <a:t>fazer;</a:t>
            </a:r>
            <a:endParaRPr lang="pt-BR" altLang="pt-BR" dirty="0"/>
          </a:p>
          <a:p>
            <a:pPr algn="just"/>
            <a:r>
              <a:rPr lang="pt-BR" altLang="pt-BR" dirty="0"/>
              <a:t>Não pode </a:t>
            </a:r>
            <a:r>
              <a:rPr lang="pt-BR" altLang="pt-BR" dirty="0" smtClean="0"/>
              <a:t>fazer;</a:t>
            </a:r>
            <a:endParaRPr lang="pt-BR" altLang="pt-BR" dirty="0"/>
          </a:p>
          <a:p>
            <a:pPr algn="just"/>
            <a:r>
              <a:rPr lang="pt-BR" altLang="pt-BR" dirty="0"/>
              <a:t>Administração Pública se faz com </a:t>
            </a:r>
            <a:r>
              <a:rPr lang="pt-BR" altLang="pt-BR" dirty="0" smtClean="0"/>
              <a:t>Técnicos em cada área </a:t>
            </a:r>
            <a:r>
              <a:rPr lang="pt-BR" altLang="pt-BR" dirty="0" smtClean="0"/>
              <a:t>especifica;</a:t>
            </a:r>
            <a:endParaRPr lang="pt-BR" altLang="pt-BR" dirty="0"/>
          </a:p>
          <a:p>
            <a:pPr algn="just"/>
            <a:r>
              <a:rPr lang="pt-BR" altLang="pt-BR" dirty="0"/>
              <a:t>O medo tira o estímulo à  </a:t>
            </a:r>
            <a:r>
              <a:rPr lang="pt-BR" altLang="pt-BR" dirty="0" smtClean="0"/>
              <a:t>criatividade; </a:t>
            </a:r>
            <a:endParaRPr lang="pt-BR" altLang="pt-BR" dirty="0"/>
          </a:p>
          <a:p>
            <a:pPr algn="just"/>
            <a:r>
              <a:rPr lang="pt-BR" altLang="pt-BR" dirty="0"/>
              <a:t>Ninguém trabalha bem, acuado ou com </a:t>
            </a:r>
            <a:r>
              <a:rPr lang="pt-BR" altLang="pt-BR" dirty="0" smtClean="0"/>
              <a:t>medo;</a:t>
            </a:r>
            <a:endParaRPr lang="pt-BR" altLang="pt-BR" dirty="0"/>
          </a:p>
          <a:p>
            <a:pPr algn="just"/>
            <a:r>
              <a:rPr lang="pt-BR" altLang="pt-BR" dirty="0"/>
              <a:t>Quem investe em Pessoal atrai </a:t>
            </a:r>
            <a:r>
              <a:rPr lang="pt-BR" altLang="pt-BR" dirty="0" smtClean="0"/>
              <a:t>talentos.</a:t>
            </a:r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5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200" b="1" dirty="0"/>
              <a:t>TRANSIÇÃO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 algn="just">
              <a:buNone/>
            </a:pPr>
            <a:r>
              <a:rPr lang="pt-BR" altLang="pt-BR" dirty="0" smtClean="0"/>
              <a:t>	Após </a:t>
            </a:r>
            <a:r>
              <a:rPr lang="pt-BR" altLang="pt-BR" dirty="0"/>
              <a:t>a festa da vitória e dos agradecimentos aos eleitores, é necessário preocupar-se com os atos de transição do Governo. Quem não tem esta determinação, já inicia a administração com ineficiência. Lembre-se a escolha do Secretariado é talvez o ato mais importante da Administração. Antes de tudo, tenha presente que o secretário precisa ser GESTOR. Eles precisam ter conhecimento Técnico sobre aquilo que vão comandar.</a:t>
            </a:r>
          </a:p>
        </p:txBody>
      </p:sp>
    </p:spTree>
    <p:extLst>
      <p:ext uri="{BB962C8B-B14F-4D97-AF65-F5344CB8AC3E}">
        <p14:creationId xmlns:p14="http://schemas.microsoft.com/office/powerpoint/2010/main" val="33061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hotos-b.ak.fbcdn.net/hphotos-ak-ash3/535944_345624442216289_536268284_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0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2736</TotalTime>
  <Words>1046</Words>
  <Application>Microsoft Office PowerPoint</Application>
  <PresentationFormat>Apresentação na tela (4:3)</PresentationFormat>
  <Paragraphs>113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Técnica</vt:lpstr>
      <vt:lpstr>AUDIÊNCIA PÚBLICA  2º QUADRIMESTRE   2016 </vt:lpstr>
      <vt:lpstr>Apresentação do PowerPoint</vt:lpstr>
      <vt:lpstr>     ADMINISTRAÇÃO PÚBLICA </vt:lpstr>
      <vt:lpstr> POLÍTICA</vt:lpstr>
      <vt:lpstr>Apresentação do PowerPoint</vt:lpstr>
      <vt:lpstr>COLOQUE A ADMINISTRAÇÃO NOS TRILHOS</vt:lpstr>
      <vt:lpstr>O SEGREDO DE UMA BOA ADMINISTRAÇÃO</vt:lpstr>
      <vt:lpstr>TRANSIÇÃO</vt:lpstr>
      <vt:lpstr>Apresentação do PowerPoint</vt:lpstr>
      <vt:lpstr>O BOM GESTOR</vt:lpstr>
      <vt:lpstr>O BOM GESTOR</vt:lpstr>
      <vt:lpstr>O BOM GESTOR</vt:lpstr>
      <vt:lpstr>Apresentação do PowerPoint</vt:lpstr>
      <vt:lpstr>Apresentação do PowerPoint</vt:lpstr>
      <vt:lpstr>Apresentação do PowerPoint</vt:lpstr>
      <vt:lpstr>LICITAÇÃO</vt:lpstr>
      <vt:lpstr>“A saúde é direito de todos e dever do Estado,”</vt:lpstr>
      <vt:lpstr>Apresentação do PowerPoint</vt:lpstr>
      <vt:lpstr>POR QUE SISTEMA ÚNICO?</vt:lpstr>
      <vt:lpstr> PRINCÍPIOS DO SUS </vt:lpstr>
      <vt:lpstr>ALGUMAS DAS PRINCIPAIS RESPONSABILIDADES DO GESTOR MUNICIPAL</vt:lpstr>
      <vt:lpstr>ALGUMAS DAS PRINCIPAIS RESPONSABILIDADES DO GESTOR MUNICIPAL</vt:lpstr>
      <vt:lpstr>Apresentação do PowerPoint</vt:lpstr>
      <vt:lpstr>POLÍTICA DA ATENÇÃO PRIMÁRIA À SAÚDE</vt:lpstr>
      <vt:lpstr>Apresentação do PowerPoint</vt:lpstr>
      <vt:lpstr>Apresentação do PowerPoint</vt:lpstr>
      <vt:lpstr>Apresentação do PowerPoint</vt:lpstr>
      <vt:lpstr> LEI COMPLEMENTAR Nº 141,  DE 13 DE JANEIRO DE 2012 </vt:lpstr>
      <vt:lpstr> DECRETO Nº 7.508,  DE 28 DE JUNHO DE 2011 </vt:lpstr>
      <vt:lpstr>Apresentação do PowerPoint</vt:lpstr>
      <vt:lpstr> Informações em Saúde  </vt:lpstr>
      <vt:lpstr>Apresentação do PowerPoint</vt:lpstr>
      <vt:lpstr> O que é Controle Social? </vt:lpstr>
      <vt:lpstr> Na prática o que são os Conselhos? </vt:lpstr>
      <vt:lpstr>Apresentação do PowerPoint</vt:lpstr>
      <vt:lpstr>Objetivos dos Conselhos  </vt:lpstr>
      <vt:lpstr>Apresentação do PowerPoint</vt:lpstr>
      <vt:lpstr> </vt:lpstr>
      <vt:lpstr>MUITO OBRIGADA PELA ATENÇÃO DE TODOS!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</dc:creator>
  <cp:lastModifiedBy>PREFEITURA</cp:lastModifiedBy>
  <cp:revision>118</cp:revision>
  <dcterms:created xsi:type="dcterms:W3CDTF">2016-04-18T13:31:31Z</dcterms:created>
  <dcterms:modified xsi:type="dcterms:W3CDTF">2016-09-27T13:03:04Z</dcterms:modified>
</cp:coreProperties>
</file>