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3" r:id="rId3"/>
    <p:sldId id="302" r:id="rId4"/>
    <p:sldId id="303" r:id="rId5"/>
    <p:sldId id="304" r:id="rId6"/>
    <p:sldId id="309" r:id="rId7"/>
    <p:sldId id="305" r:id="rId8"/>
    <p:sldId id="306" r:id="rId9"/>
    <p:sldId id="307" r:id="rId10"/>
    <p:sldId id="308" r:id="rId11"/>
    <p:sldId id="292" r:id="rId12"/>
    <p:sldId id="291" r:id="rId13"/>
    <p:sldId id="310" r:id="rId14"/>
    <p:sldId id="311" r:id="rId15"/>
    <p:sldId id="277" r:id="rId16"/>
    <p:sldId id="279" r:id="rId17"/>
    <p:sldId id="280" r:id="rId18"/>
    <p:sldId id="281" r:id="rId19"/>
    <p:sldId id="282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73" r:id="rId29"/>
    <p:sldId id="275" r:id="rId30"/>
    <p:sldId id="266" r:id="rId31"/>
    <p:sldId id="267" r:id="rId32"/>
    <p:sldId id="274" r:id="rId33"/>
    <p:sldId id="298" r:id="rId34"/>
    <p:sldId id="296" r:id="rId35"/>
    <p:sldId id="301" r:id="rId36"/>
    <p:sldId id="297" r:id="rId37"/>
    <p:sldId id="299" r:id="rId38"/>
    <p:sldId id="293" r:id="rId3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78" d="100"/>
          <a:sy n="78" d="100"/>
        </p:scale>
        <p:origin x="-114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A6D0F-478F-4254-9C41-B78A22624AF4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F5AAD-62DE-42F7-A54F-030E425F3F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84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43D13-F888-4250-AC32-B3AC88F0660C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B68DF-33BA-47A0-A870-9713EE3C27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27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B68DF-33BA-47A0-A870-9713EE3C2729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86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B68DF-33BA-47A0-A870-9713EE3C2729}" type="slidenum">
              <a:rPr lang="pt-BR" smtClean="0"/>
              <a:pPr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92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B68DF-33BA-47A0-A870-9713EE3C2729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79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AUDIÊNCIA PÚBLICA DA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sz="6400" dirty="0" smtClean="0"/>
              <a:t>1º QUADRIMESTRE 2017</a:t>
            </a:r>
          </a:p>
          <a:p>
            <a:r>
              <a:rPr lang="pt-BR" sz="6400" dirty="0" smtClean="0"/>
              <a:t>JANEIRO A ABRIL</a:t>
            </a:r>
          </a:p>
          <a:p>
            <a:r>
              <a:rPr lang="pt-BR" sz="3700" dirty="0" smtClean="0"/>
              <a:t>LC </a:t>
            </a:r>
            <a:r>
              <a:rPr lang="pt-BR" sz="3700" dirty="0"/>
              <a:t>Nº </a:t>
            </a:r>
            <a:r>
              <a:rPr lang="pt-BR" sz="3700" dirty="0" smtClean="0"/>
              <a:t>141 </a:t>
            </a:r>
            <a:r>
              <a:rPr lang="pt-BR" sz="3700" dirty="0"/>
              <a:t>DE 13 DE JANEIRO DE 2012</a:t>
            </a:r>
          </a:p>
          <a:p>
            <a:r>
              <a:rPr lang="pt-BR" sz="3700" dirty="0"/>
              <a:t>ART.36</a:t>
            </a:r>
          </a:p>
          <a:p>
            <a:endParaRPr lang="pt-BR" sz="1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Material de Distribuição Gratuita: R$ 2.944,00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MANUTENÇÃO VIGILÂNCIA </a:t>
            </a:r>
            <a:br>
              <a:rPr lang="pt-BR" dirty="0" smtClean="0"/>
            </a:br>
            <a:r>
              <a:rPr lang="pt-BR" dirty="0" smtClean="0"/>
              <a:t>SAÚDE EPIDEMIOLÓGICA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6650591"/>
      </p:ext>
    </p:extLst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t-BR" dirty="0"/>
          </a:p>
          <a:p>
            <a:r>
              <a:rPr lang="pt-BR" dirty="0"/>
              <a:t>Equipamento e Mat. </a:t>
            </a:r>
            <a:r>
              <a:rPr lang="pt-BR" dirty="0" smtClean="0"/>
              <a:t>Permanente:R$324,00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PATRIMONIAL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41003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Despesas </a:t>
            </a:r>
            <a:r>
              <a:rPr lang="pt-BR" dirty="0"/>
              <a:t>com </a:t>
            </a:r>
            <a:r>
              <a:rPr lang="pt-BR" dirty="0" smtClean="0"/>
              <a:t>Pessoal e Encargos: R$336.851,66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/>
              <a:t>Outras Despesas de </a:t>
            </a:r>
            <a:r>
              <a:rPr lang="pt-BR" dirty="0" smtClean="0"/>
              <a:t>Pessoal PAB Fixo: R$7.916,25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Outras Despesas de Pessoal PAB Variável: R$53.411,59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DESPESAS COM FOLHA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948355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2DA2BF"/>
              </a:buClr>
            </a:pPr>
            <a:r>
              <a:rPr lang="pt-BR" sz="3200" dirty="0">
                <a:solidFill>
                  <a:prstClr val="black"/>
                </a:solidFill>
              </a:rPr>
              <a:t>Manutenção Das Atividades Da Saúde: </a:t>
            </a:r>
            <a:r>
              <a:rPr lang="pt-BR" sz="3200" b="1" dirty="0">
                <a:solidFill>
                  <a:prstClr val="black"/>
                </a:solidFill>
              </a:rPr>
              <a:t>R$ </a:t>
            </a:r>
            <a:r>
              <a:rPr lang="pt-BR" sz="3200" b="1" dirty="0" smtClean="0">
                <a:solidFill>
                  <a:prstClr val="black"/>
                </a:solidFill>
              </a:rPr>
              <a:t>600.480,41</a:t>
            </a:r>
          </a:p>
          <a:p>
            <a:pPr lvl="0" algn="ctr">
              <a:buClr>
                <a:srgbClr val="2DA2BF"/>
              </a:buClr>
            </a:pPr>
            <a:endParaRPr lang="pt-BR" sz="3200" b="1" dirty="0" smtClean="0">
              <a:solidFill>
                <a:prstClr val="black"/>
              </a:solidFill>
            </a:endParaRPr>
          </a:p>
          <a:p>
            <a:pPr lvl="0" algn="ctr">
              <a:buClr>
                <a:srgbClr val="2DA2BF"/>
              </a:buClr>
            </a:pPr>
            <a:r>
              <a:rPr lang="pt-BR" sz="3200" dirty="0" smtClean="0">
                <a:solidFill>
                  <a:prstClr val="black"/>
                </a:solidFill>
              </a:rPr>
              <a:t>Manutenção </a:t>
            </a:r>
            <a:r>
              <a:rPr lang="pt-BR" sz="3200" dirty="0">
                <a:solidFill>
                  <a:prstClr val="black"/>
                </a:solidFill>
              </a:rPr>
              <a:t>da Atenção Básica: </a:t>
            </a:r>
          </a:p>
          <a:p>
            <a:pPr marL="109728" lvl="0" indent="0" algn="ctr">
              <a:buClr>
                <a:srgbClr val="2DA2BF"/>
              </a:buClr>
              <a:buNone/>
            </a:pPr>
            <a:r>
              <a:rPr lang="pt-BR" sz="3200" b="1" dirty="0">
                <a:solidFill>
                  <a:prstClr val="black"/>
                </a:solidFill>
              </a:rPr>
              <a:t>R$ </a:t>
            </a:r>
            <a:r>
              <a:rPr lang="pt-BR" sz="3200" b="1" dirty="0" smtClean="0">
                <a:solidFill>
                  <a:prstClr val="black"/>
                </a:solidFill>
              </a:rPr>
              <a:t>25.063,78</a:t>
            </a:r>
          </a:p>
          <a:p>
            <a:pPr marL="109728" lvl="0" indent="0" algn="ctr">
              <a:buClr>
                <a:srgbClr val="2DA2BF"/>
              </a:buClr>
              <a:buNone/>
            </a:pPr>
            <a:endParaRPr lang="pt-BR" sz="3200" b="1" dirty="0" smtClean="0">
              <a:solidFill>
                <a:prstClr val="black"/>
              </a:solidFill>
            </a:endParaRPr>
          </a:p>
          <a:p>
            <a:pPr algn="ctr">
              <a:buClr>
                <a:srgbClr val="2DA2BF"/>
              </a:buClr>
            </a:pPr>
            <a:r>
              <a:rPr lang="pt-BR" sz="3200" dirty="0" smtClean="0">
                <a:solidFill>
                  <a:prstClr val="black"/>
                </a:solidFill>
              </a:rPr>
              <a:t>Manutenção </a:t>
            </a:r>
            <a:r>
              <a:rPr lang="pt-BR" sz="3200" dirty="0">
                <a:solidFill>
                  <a:prstClr val="black"/>
                </a:solidFill>
              </a:rPr>
              <a:t>Piso Atenção Básica Variável: </a:t>
            </a:r>
            <a:r>
              <a:rPr lang="pt-BR" sz="3200" b="1" dirty="0" smtClean="0">
                <a:solidFill>
                  <a:prstClr val="black"/>
                </a:solidFill>
              </a:rPr>
              <a:t>R$99.426,34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DESPESAS LIQUIDADAS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122073"/>
      </p:ext>
    </p:extLst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2DA2BF"/>
              </a:buClr>
            </a:pPr>
            <a:r>
              <a:rPr lang="pt-BR" sz="3200" dirty="0">
                <a:solidFill>
                  <a:prstClr val="black"/>
                </a:solidFill>
              </a:rPr>
              <a:t>Manutenção Programa Saúde Estado: </a:t>
            </a:r>
            <a:r>
              <a:rPr lang="pt-BR" sz="3200" b="1" dirty="0">
                <a:solidFill>
                  <a:prstClr val="black"/>
                </a:solidFill>
              </a:rPr>
              <a:t>R$ </a:t>
            </a:r>
            <a:r>
              <a:rPr lang="pt-BR" sz="3200" b="1" dirty="0" smtClean="0">
                <a:solidFill>
                  <a:prstClr val="black"/>
                </a:solidFill>
              </a:rPr>
              <a:t>18.740,25</a:t>
            </a:r>
          </a:p>
          <a:p>
            <a:pPr lvl="0" algn="ctr">
              <a:buClr>
                <a:srgbClr val="2DA2BF"/>
              </a:buClr>
            </a:pPr>
            <a:endParaRPr lang="pt-BR" sz="3200" b="1" dirty="0" smtClean="0">
              <a:solidFill>
                <a:prstClr val="black"/>
              </a:solidFill>
            </a:endParaRPr>
          </a:p>
          <a:p>
            <a:pPr lvl="0" algn="ctr">
              <a:buClr>
                <a:srgbClr val="2DA2BF"/>
              </a:buClr>
            </a:pPr>
            <a:r>
              <a:rPr lang="pt-BR" sz="3200" dirty="0" smtClean="0">
                <a:solidFill>
                  <a:prstClr val="black"/>
                </a:solidFill>
              </a:rPr>
              <a:t>Manutenção </a:t>
            </a:r>
            <a:r>
              <a:rPr lang="pt-BR" sz="3200" dirty="0">
                <a:solidFill>
                  <a:prstClr val="black"/>
                </a:solidFill>
              </a:rPr>
              <a:t>Vigilância Saúde Epidemiológica: </a:t>
            </a:r>
            <a:r>
              <a:rPr lang="pt-BR" sz="3200" b="1" dirty="0">
                <a:solidFill>
                  <a:prstClr val="black"/>
                </a:solidFill>
              </a:rPr>
              <a:t>R$ </a:t>
            </a:r>
            <a:r>
              <a:rPr lang="pt-BR" sz="3200" b="1" dirty="0" smtClean="0">
                <a:solidFill>
                  <a:prstClr val="black"/>
                </a:solidFill>
              </a:rPr>
              <a:t>2.944,00</a:t>
            </a:r>
          </a:p>
          <a:p>
            <a:pPr lvl="0" algn="ctr">
              <a:buClr>
                <a:srgbClr val="2DA2BF"/>
              </a:buClr>
            </a:pPr>
            <a:endParaRPr lang="pt-BR" sz="3200" b="1" dirty="0" smtClean="0">
              <a:solidFill>
                <a:prstClr val="black"/>
              </a:solidFill>
            </a:endParaRPr>
          </a:p>
          <a:p>
            <a:pPr lvl="0" algn="ctr">
              <a:buClr>
                <a:srgbClr val="2DA2BF"/>
              </a:buClr>
            </a:pPr>
            <a:r>
              <a:rPr lang="pt-BR" sz="3600" b="1" dirty="0" smtClean="0">
                <a:solidFill>
                  <a:prstClr val="black"/>
                </a:solidFill>
              </a:rPr>
              <a:t>TOTAL </a:t>
            </a:r>
            <a:r>
              <a:rPr lang="pt-BR" sz="3600" b="1" dirty="0">
                <a:solidFill>
                  <a:prstClr val="black"/>
                </a:solidFill>
              </a:rPr>
              <a:t>GERAL DE DESPESAS:</a:t>
            </a:r>
          </a:p>
          <a:p>
            <a:pPr marL="109728" lvl="0" indent="0" algn="ctr">
              <a:buClr>
                <a:srgbClr val="2DA2BF"/>
              </a:buClr>
              <a:buNone/>
            </a:pPr>
            <a:r>
              <a:rPr lang="pt-BR" sz="3600" b="1" dirty="0">
                <a:solidFill>
                  <a:prstClr val="black"/>
                </a:solidFill>
              </a:rPr>
              <a:t>           </a:t>
            </a:r>
            <a:r>
              <a:rPr lang="pt-BR" sz="3600" b="1" dirty="0" smtClean="0">
                <a:solidFill>
                  <a:prstClr val="black"/>
                </a:solidFill>
              </a:rPr>
              <a:t>R$746.654,78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DESPESAS LIQUIDADAS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4290416"/>
      </p:ext>
    </p:extLst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3600" dirty="0" smtClean="0"/>
              <a:t>Janeiro até Abril/2017: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Recursos Totais: R$746.654,78</a:t>
            </a:r>
          </a:p>
          <a:p>
            <a:r>
              <a:rPr lang="pt-BR" dirty="0" smtClean="0"/>
              <a:t>Recursos Próprios: R$ 567.280,07</a:t>
            </a:r>
          </a:p>
          <a:p>
            <a:r>
              <a:rPr lang="pt-BR" dirty="0" smtClean="0"/>
              <a:t>Recursos Vinculados: R$179.374,71</a:t>
            </a:r>
          </a:p>
          <a:p>
            <a:r>
              <a:rPr lang="pt-BR" dirty="0" smtClean="0"/>
              <a:t>Média por Habitante R. Próprio:R$379,01</a:t>
            </a:r>
          </a:p>
          <a:p>
            <a:pPr marL="109728" indent="0">
              <a:buNone/>
            </a:pPr>
            <a:r>
              <a:rPr lang="pt-BR" dirty="0" smtClean="0"/>
              <a:t>/hab.(1970)</a:t>
            </a:r>
          </a:p>
          <a:p>
            <a:r>
              <a:rPr lang="pt-BR" dirty="0" smtClean="0"/>
              <a:t>Média por Habitante </a:t>
            </a:r>
            <a:r>
              <a:rPr lang="pt-BR" dirty="0" err="1" smtClean="0"/>
              <a:t>R.Vinculados</a:t>
            </a:r>
            <a:r>
              <a:rPr lang="pt-BR" dirty="0" smtClean="0"/>
              <a:t>: R$91,05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Valor Acumulado  no Ano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ORIGEM DO RECURSOS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850928"/>
              </p:ext>
            </p:extLst>
          </p:nvPr>
        </p:nvGraphicFramePr>
        <p:xfrm>
          <a:off x="1524000" y="1397000"/>
          <a:ext cx="60960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IMPOSTO MUNICIPAIS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  SAÚDE ATÉ</a:t>
                      </a:r>
                      <a:r>
                        <a:rPr lang="pt-BR" baseline="0" dirty="0" smtClean="0"/>
                        <a:t> 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IPTU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34,42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IRRF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8.745,02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ITBI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774,60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6.934,97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MULTAS E JUROS</a:t>
                      </a:r>
                      <a:r>
                        <a:rPr lang="pt-BR" baseline="0" dirty="0" smtClean="0"/>
                        <a:t>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40,92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MULTAS E JUROS DÍVIDA ATIVA DE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56,74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DÍVIDA ATIVA DE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175,21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16.761,88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ORIGEM DO RECURSOS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309237"/>
              </p:ext>
            </p:extLst>
          </p:nvPr>
        </p:nvGraphicFramePr>
        <p:xfrm>
          <a:off x="1524000" y="1397000"/>
          <a:ext cx="6096000" cy="376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IMPOSTO ESTADUAIS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15%  SAÚDE ATÉ</a:t>
                      </a:r>
                      <a:r>
                        <a:rPr lang="pt-BR" baseline="0" dirty="0" smtClean="0"/>
                        <a:t> ABRIL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ICMS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220.056,91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IPVA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8.623,52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IPI EXPORTAÇÃO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2.927,43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231.607,86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ORIGEM DO RECURSOS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27860"/>
              </p:ext>
            </p:extLst>
          </p:nvPr>
        </p:nvGraphicFramePr>
        <p:xfrm>
          <a:off x="1524000" y="1397000"/>
          <a:ext cx="6096000" cy="334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IMPOSTO FEDERAIS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  SAÚDE ATÉ</a:t>
                      </a:r>
                      <a:r>
                        <a:rPr lang="pt-BR" baseline="0" dirty="0" smtClean="0"/>
                        <a:t> ABRIL</a:t>
                      </a:r>
                      <a:endParaRPr lang="pt-BR" dirty="0"/>
                    </a:p>
                  </a:txBody>
                  <a:tcPr/>
                </a:tc>
              </a:tr>
              <a:tr h="47347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FPM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339.065,47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ITR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22,14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ICMS LC 87/96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791,55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339.879,16</a:t>
                      </a:r>
                      <a:endParaRPr lang="pt-BR" b="1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SOMATÓRIO 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588.248,90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Aplicação Mínima de 15%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770920"/>
              </p:ext>
            </p:extLst>
          </p:nvPr>
        </p:nvGraphicFramePr>
        <p:xfrm>
          <a:off x="539552" y="1407160"/>
          <a:ext cx="7920880" cy="4366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8114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R$</a:t>
                      </a:r>
                      <a:endParaRPr lang="pt-BR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Receita Bruta  de Impostos e Transferências (Base de Cálculo)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 smtClean="0"/>
                    </a:p>
                    <a:p>
                      <a:pPr algn="ctr"/>
                      <a:r>
                        <a:rPr lang="pt-BR" b="0" dirty="0" smtClean="0"/>
                        <a:t>3.921.659,15</a:t>
                      </a:r>
                      <a:endParaRPr lang="pt-BR" b="0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Aplicação</a:t>
                      </a:r>
                      <a:r>
                        <a:rPr lang="pt-BR" baseline="0" dirty="0" smtClean="0"/>
                        <a:t> mínima  de recursos até abril/2017.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 smtClean="0"/>
                    </a:p>
                    <a:p>
                      <a:pPr algn="ctr"/>
                      <a:r>
                        <a:rPr lang="pt-BR" b="0" dirty="0" smtClean="0"/>
                        <a:t>588.248,88</a:t>
                      </a:r>
                      <a:endParaRPr lang="pt-BR" b="0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Aplicação em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567.280,07</a:t>
                      </a:r>
                      <a:endParaRPr lang="pt-BR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b="1" dirty="0" smtClean="0"/>
                    </a:p>
                    <a:p>
                      <a:pPr algn="just"/>
                      <a:r>
                        <a:rPr lang="pt-BR" b="1" dirty="0" smtClean="0"/>
                        <a:t>Percentual aplicado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14,47</a:t>
                      </a:r>
                    </a:p>
                    <a:p>
                      <a:pPr algn="ctr"/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19256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Diárias: R$4.750,00</a:t>
            </a:r>
          </a:p>
          <a:p>
            <a:r>
              <a:rPr lang="pt-BR" dirty="0" smtClean="0"/>
              <a:t>Combustíveis e Lubrificantes Automotivos: R$21.737,06</a:t>
            </a:r>
          </a:p>
          <a:p>
            <a:r>
              <a:rPr lang="pt-BR" dirty="0" smtClean="0"/>
              <a:t>Material Farmacológico: R$12.392,24</a:t>
            </a:r>
          </a:p>
          <a:p>
            <a:r>
              <a:rPr lang="pt-BR" dirty="0" smtClean="0"/>
              <a:t>Material de Processamento de Dados: R$98,00</a:t>
            </a:r>
          </a:p>
          <a:p>
            <a:r>
              <a:rPr lang="pt-BR" dirty="0" smtClean="0"/>
              <a:t>Material Elétrico e Eletrônico: R$4.500,00</a:t>
            </a:r>
          </a:p>
          <a:p>
            <a:r>
              <a:rPr lang="pt-BR" dirty="0" smtClean="0"/>
              <a:t>Material Hospitalar: R$4.652,18</a:t>
            </a:r>
          </a:p>
          <a:p>
            <a:r>
              <a:rPr lang="pt-BR" dirty="0" smtClean="0"/>
              <a:t>Material para Manutenção de Veículos: R$2.497,99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MANUTENÇÃO DAS ATIVIDADES DA SAÚDE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844969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EXAMES E PROCEDIMENTOS ENCAMINHADOS PELO SUS E COM RECURS0S PRÓPRIOS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32485491"/>
              </p:ext>
            </p:extLst>
          </p:nvPr>
        </p:nvGraphicFramePr>
        <p:xfrm>
          <a:off x="357158" y="714356"/>
          <a:ext cx="8175282" cy="5018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585"/>
                <a:gridCol w="1085217"/>
                <a:gridCol w="1091232"/>
                <a:gridCol w="1079204"/>
                <a:gridCol w="1153044"/>
              </a:tblGrid>
              <a:tr h="35558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ATIVIDADE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JAN.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FEV.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MARÇO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ABRIL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Exames laboratoriais SUS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283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246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240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321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Exames sorológicos LACEN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Mamografias (SUS)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Internação hospitalar (AIH)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04</a:t>
                      </a:r>
                      <a:endParaRPr lang="pt-BR" sz="1600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Pacientes p/ tratamento</a:t>
                      </a:r>
                      <a:r>
                        <a:rPr lang="pt-BR" sz="1600" baseline="0" dirty="0" smtClean="0"/>
                        <a:t> fora de domicílio (TFD)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09</a:t>
                      </a:r>
                      <a:endParaRPr lang="pt-BR" sz="1600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Procedimentos encaminhados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consórcio CIS AMARP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1017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1.316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1.023</a:t>
                      </a:r>
                      <a:endParaRPr lang="pt-BR" sz="1600" dirty="0"/>
                    </a:p>
                  </a:txBody>
                  <a:tcPr/>
                </a:tc>
              </a:tr>
              <a:tr h="43918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Sessões</a:t>
                      </a:r>
                      <a:r>
                        <a:rPr lang="pt-BR" sz="1600" baseline="0" dirty="0" smtClean="0"/>
                        <a:t> de Fisioterapia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208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222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 atendidas</a:t>
                      </a:r>
                      <a:r>
                        <a:rPr lang="pt-BR" sz="1600" baseline="0" dirty="0" smtClean="0"/>
                        <a:t> H.Frei Rogério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144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54</a:t>
                      </a:r>
                      <a:endParaRPr lang="pt-BR" sz="1600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 atendidas</a:t>
                      </a:r>
                      <a:r>
                        <a:rPr lang="pt-BR" sz="1600" baseline="0" dirty="0" smtClean="0"/>
                        <a:t> Hospital Universitário Sta. Terezinha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</a:t>
                      </a:r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</a:t>
                      </a:r>
                      <a:r>
                        <a:rPr lang="pt-BR" sz="1600" baseline="0" dirty="0" smtClean="0"/>
                        <a:t> transportadas para tratamento de saúde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121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208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ATENDIMENTOS REALIZADOS NO POSTO DE SAÚDE DE IBIAM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923335"/>
              </p:ext>
            </p:extLst>
          </p:nvPr>
        </p:nvGraphicFramePr>
        <p:xfrm>
          <a:off x="457200" y="1481138"/>
          <a:ext cx="8229601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328"/>
                <a:gridCol w="1353400"/>
                <a:gridCol w="1512168"/>
                <a:gridCol w="1512168"/>
                <a:gridCol w="17385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Pré consulta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 Médicas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Procedimentos</a:t>
                      </a:r>
                      <a:r>
                        <a:rPr lang="pt-BR" baseline="0" dirty="0" smtClean="0"/>
                        <a:t> Médicos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 odontológicas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</a:t>
                      </a:r>
                      <a:r>
                        <a:rPr lang="pt-BR" baseline="0" dirty="0" smtClean="0"/>
                        <a:t> coletivo - Flúor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Escovação</a:t>
                      </a:r>
                      <a:r>
                        <a:rPr lang="pt-BR" baseline="0" dirty="0" smtClean="0"/>
                        <a:t> dental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</a:t>
                      </a:r>
                      <a:r>
                        <a:rPr lang="pt-BR" baseline="0" dirty="0" smtClean="0"/>
                        <a:t> de enfermagem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127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Consultas e Pré consultas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34036"/>
              </p:ext>
            </p:extLst>
          </p:nvPr>
        </p:nvGraphicFramePr>
        <p:xfrm>
          <a:off x="428596" y="2928935"/>
          <a:ext cx="8229600" cy="92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2943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56290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Vacinas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Vacinas</a:t>
            </a:r>
            <a:br>
              <a:rPr lang="pt-BR" dirty="0" smtClean="0"/>
            </a:br>
            <a:r>
              <a:rPr lang="pt-BR" dirty="0" smtClean="0"/>
              <a:t>Nascidos Vivos e Óbitos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994598"/>
              </p:ext>
            </p:extLst>
          </p:nvPr>
        </p:nvGraphicFramePr>
        <p:xfrm>
          <a:off x="500034" y="4357694"/>
          <a:ext cx="814393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992"/>
                <a:gridCol w="1674993"/>
                <a:gridCol w="1674993"/>
                <a:gridCol w="1559477"/>
                <a:gridCol w="1559477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Nascidos</a:t>
                      </a:r>
                      <a:r>
                        <a:rPr lang="pt-BR" baseline="0" dirty="0" smtClean="0"/>
                        <a:t> Vivos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Óbitos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619644"/>
              </p:ext>
            </p:extLst>
          </p:nvPr>
        </p:nvGraphicFramePr>
        <p:xfrm>
          <a:off x="457200" y="1481138"/>
          <a:ext cx="8229601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1296144"/>
                <a:gridCol w="1368152"/>
                <a:gridCol w="1152128"/>
                <a:gridCol w="11624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 (pessoas)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Farmácia interna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aseline="0" dirty="0" smtClean="0"/>
                        <a:t>Farmácia interna controlados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Farmácia</a:t>
                      </a:r>
                      <a:r>
                        <a:rPr lang="pt-BR" baseline="0" dirty="0" smtClean="0"/>
                        <a:t> interna antibióticos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Medicamentos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Injetável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Medicamentos</a:t>
                      </a:r>
                      <a:r>
                        <a:rPr lang="pt-BR" baseline="0" dirty="0" smtClean="0"/>
                        <a:t> Excepcionais (Padronizados pelo 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Medicamentos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596675"/>
              </p:ext>
            </p:extLst>
          </p:nvPr>
        </p:nvGraphicFramePr>
        <p:xfrm>
          <a:off x="457200" y="1481138"/>
          <a:ext cx="8291264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1008112"/>
                <a:gridCol w="1224136"/>
                <a:gridCol w="1080120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Verificação</a:t>
                      </a:r>
                      <a:r>
                        <a:rPr lang="pt-BR" baseline="0" dirty="0" smtClean="0"/>
                        <a:t> Pressão  Arterial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Teste diabete (glicemia capilar)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Pesagem </a:t>
                      </a:r>
                      <a:r>
                        <a:rPr lang="pt-BR" baseline="0" dirty="0" smtClean="0"/>
                        <a:t> avaliação antropométrica (digitação SISVAN)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46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Pesagem</a:t>
                      </a:r>
                      <a:r>
                        <a:rPr lang="pt-BR" baseline="0" dirty="0" smtClean="0"/>
                        <a:t> avaliação antropométrica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Condicionalidades Bolsa Família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Retirada de pontos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Curativos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Inalações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Diversas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162022"/>
              </p:ext>
            </p:extLst>
          </p:nvPr>
        </p:nvGraphicFramePr>
        <p:xfrm>
          <a:off x="457200" y="1481138"/>
          <a:ext cx="822960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/>
                <a:gridCol w="1008112"/>
                <a:gridCol w="1224136"/>
                <a:gridCol w="1224136"/>
                <a:gridCol w="11624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Sutura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Teste do pezinho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Testes Rápidos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Coleta de Preventivos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Eletrocardiograma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Oxigenoterapia</a:t>
                      </a:r>
                      <a:r>
                        <a:rPr lang="pt-BR" dirty="0" smtClean="0"/>
                        <a:t> (pessoas atendidas em casa)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Dermatoscopia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Diversas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068060"/>
              </p:ext>
            </p:extLst>
          </p:nvPr>
        </p:nvGraphicFramePr>
        <p:xfrm>
          <a:off x="457200" y="1481138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1512168"/>
                <a:gridCol w="1512168"/>
                <a:gridCol w="1512168"/>
                <a:gridCol w="152251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HOSPITAL  M. FREI ROGÉRIO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EXAMES DE RAIO-X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433804"/>
              </p:ext>
            </p:extLst>
          </p:nvPr>
        </p:nvGraphicFramePr>
        <p:xfrm>
          <a:off x="457200" y="1321441"/>
          <a:ext cx="8229600" cy="323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8342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HOSPITAL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</a:p>
                    <a:p>
                      <a:pPr algn="ctr"/>
                      <a:r>
                        <a:rPr lang="pt-BR" dirty="0" smtClean="0"/>
                        <a:t>QUADRIMESTRE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ATENDIMENTOS </a:t>
                      </a:r>
                    </a:p>
                    <a:p>
                      <a:pPr algn="ctr"/>
                      <a:r>
                        <a:rPr lang="pt-BR" dirty="0" smtClean="0"/>
                        <a:t>JANEIRO A ABRIL</a:t>
                      </a:r>
                      <a:endParaRPr lang="pt-BR" dirty="0"/>
                    </a:p>
                  </a:txBody>
                  <a:tcPr/>
                </a:tc>
              </a:tr>
              <a:tr h="963423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Hospital</a:t>
                      </a:r>
                      <a:r>
                        <a:rPr lang="pt-BR" baseline="0" dirty="0" smtClean="0"/>
                        <a:t> Municipal</a:t>
                      </a:r>
                    </a:p>
                    <a:p>
                      <a:pPr algn="ctr"/>
                      <a:r>
                        <a:rPr lang="pt-BR" dirty="0" smtClean="0"/>
                        <a:t>Frei Rogério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R$28.800,00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373</a:t>
                      </a:r>
                    </a:p>
                  </a:txBody>
                  <a:tcPr/>
                </a:tc>
              </a:tr>
              <a:tr h="1384671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Hospital Universitário</a:t>
                      </a:r>
                    </a:p>
                    <a:p>
                      <a:pPr algn="ctr"/>
                      <a:r>
                        <a:rPr lang="pt-BR" dirty="0" smtClean="0"/>
                        <a:t>Santa Terezinha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R$22.376,00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92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ATENDIMENTOS HOSPITAIS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Material de consumo – Pagamento Antecipado: R$1.800,00</a:t>
            </a:r>
          </a:p>
          <a:p>
            <a:r>
              <a:rPr lang="pt-BR" dirty="0" smtClean="0"/>
              <a:t>Outros Materiais de Consumo: R$ 3.147,00</a:t>
            </a:r>
          </a:p>
          <a:p>
            <a:r>
              <a:rPr lang="pt-BR" dirty="0" smtClean="0"/>
              <a:t>Medicamentos: R$9.884,44</a:t>
            </a:r>
          </a:p>
          <a:p>
            <a:r>
              <a:rPr lang="pt-BR" dirty="0" smtClean="0"/>
              <a:t>Outros Materiais de Distribuição Gratuita:R$2.445,00</a:t>
            </a:r>
          </a:p>
          <a:p>
            <a:r>
              <a:rPr lang="pt-BR" dirty="0" smtClean="0"/>
              <a:t>Outros Serviços de Terceiros – Pessoa Física: R$200,00</a:t>
            </a:r>
          </a:p>
          <a:p>
            <a:r>
              <a:rPr lang="pt-BR" dirty="0" smtClean="0"/>
              <a:t>Limpeza de Veículos: R$605,00</a:t>
            </a:r>
          </a:p>
          <a:p>
            <a:r>
              <a:rPr lang="pt-BR" dirty="0" smtClean="0"/>
              <a:t>Manutenção e Conservação de </a:t>
            </a:r>
            <a:r>
              <a:rPr lang="pt-BR" dirty="0" err="1" smtClean="0"/>
              <a:t>Veículos:R</a:t>
            </a:r>
            <a:r>
              <a:rPr lang="pt-BR" dirty="0" smtClean="0"/>
              <a:t>$ 904,50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MANUTENÇÃO DAS ATIVIDADES DA SAÚDE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3018863"/>
      </p:ext>
    </p:extLst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19131"/>
              </p:ext>
            </p:extLst>
          </p:nvPr>
        </p:nvGraphicFramePr>
        <p:xfrm>
          <a:off x="457200" y="1481138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936104"/>
                <a:gridCol w="1008112"/>
                <a:gridCol w="1080120"/>
                <a:gridCol w="1018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</a:t>
                      </a:r>
                      <a:r>
                        <a:rPr lang="pt-BR" baseline="0" dirty="0" smtClean="0"/>
                        <a:t> domiciliar – Agentes Comunitários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Visitas Médico ESF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Visitas Enfermeira ESF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mtClean="0"/>
                        <a:t>Visitas Profissional</a:t>
                      </a:r>
                      <a:r>
                        <a:rPr lang="pt-BR" baseline="0" smtClean="0"/>
                        <a:t> de Nível Médio </a:t>
                      </a:r>
                      <a:endParaRPr lang="pt-B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Reuniões Equipe ESF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mtClean="0"/>
                        <a:t>Atividades</a:t>
                      </a:r>
                      <a:r>
                        <a:rPr lang="pt-BR" baseline="0" smtClean="0"/>
                        <a:t> Educativas (palestras)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E</a:t>
            </a:r>
            <a:r>
              <a:rPr lang="pt-BR" sz="3200" dirty="0" smtClean="0"/>
              <a:t>SF – ESTRATÉGIA SAÚDE DA FAMÍLIA</a:t>
            </a:r>
            <a:endParaRPr lang="pt-BR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353824"/>
              </p:ext>
            </p:extLst>
          </p:nvPr>
        </p:nvGraphicFramePr>
        <p:xfrm>
          <a:off x="457200" y="1556792"/>
          <a:ext cx="8229600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732"/>
                <a:gridCol w="1397618"/>
                <a:gridCol w="1397618"/>
                <a:gridCol w="1284816"/>
                <a:gridCol w="1284816"/>
              </a:tblGrid>
              <a:tr h="29518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 Psicóloga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 Assistente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PSICOLOGIA </a:t>
            </a:r>
            <a:br>
              <a:rPr lang="pt-BR" dirty="0" smtClean="0"/>
            </a:br>
            <a:r>
              <a:rPr lang="pt-BR" dirty="0" smtClean="0"/>
              <a:t>E ASSISTENTE SOCIAL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795231"/>
              </p:ext>
            </p:extLst>
          </p:nvPr>
        </p:nvGraphicFramePr>
        <p:xfrm>
          <a:off x="457200" y="1481138"/>
          <a:ext cx="8229600" cy="3218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DESCRIÇÃO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VALOR (R$)</a:t>
                      </a:r>
                      <a:endParaRPr lang="pt-BR" sz="2400" dirty="0"/>
                    </a:p>
                  </a:txBody>
                  <a:tcPr/>
                </a:tc>
              </a:tr>
              <a:tr h="230444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Bens imóveis, móveis,</a:t>
                      </a:r>
                      <a:r>
                        <a:rPr lang="pt-BR" baseline="0" dirty="0" smtClean="0"/>
                        <a:t> veículos, equipamentos,  aparelhos, utensílios etc.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1.472.437,11</a:t>
                      </a:r>
                    </a:p>
                    <a:p>
                      <a:pPr algn="ctr"/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TOTAL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1.472.437,11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PATRIMÔNIO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087354"/>
              </p:ext>
            </p:extLst>
          </p:nvPr>
        </p:nvGraphicFramePr>
        <p:xfrm>
          <a:off x="457200" y="1481138"/>
          <a:ext cx="8229600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Cirurgias eletivas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Catarata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01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CIRURGIAS ELETIVAS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828343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175527"/>
              </p:ext>
            </p:extLst>
          </p:nvPr>
        </p:nvGraphicFramePr>
        <p:xfrm>
          <a:off x="683568" y="1556792"/>
          <a:ext cx="801357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9969"/>
                <a:gridCol w="2113607"/>
              </a:tblGrid>
              <a:tr h="33208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COLONOSCOPIA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756,00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EM CARDIOLOGIA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</a:t>
                      </a:r>
                      <a:r>
                        <a:rPr lang="pt-BR" baseline="0" dirty="0" smtClean="0"/>
                        <a:t> EM GASTROENTEROLOGIA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EM</a:t>
                      </a:r>
                      <a:r>
                        <a:rPr lang="pt-BR" baseline="0" dirty="0" smtClean="0"/>
                        <a:t> OFTALMOLOGIA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1.560,00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EM</a:t>
                      </a:r>
                      <a:r>
                        <a:rPr lang="pt-BR" baseline="0" dirty="0" smtClean="0"/>
                        <a:t> ENDOCRINOLOGIA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EM</a:t>
                      </a:r>
                      <a:r>
                        <a:rPr lang="pt-BR" baseline="0" dirty="0" smtClean="0"/>
                        <a:t> ORTOPEDIA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EM OTORRINOLARINGOLOGIA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420,00</a:t>
                      </a:r>
                      <a:endParaRPr lang="pt-BR" dirty="0"/>
                    </a:p>
                  </a:txBody>
                  <a:tcPr/>
                </a:tc>
              </a:tr>
              <a:tr h="581145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</a:t>
                      </a:r>
                      <a:r>
                        <a:rPr lang="pt-BR" baseline="0" dirty="0" smtClean="0"/>
                        <a:t> EM PSIQUITRIA COM TERAPIA INDIVIDUAL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2.860,00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PRE ANESTESICA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PRE CIRURGICA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smtClean="0"/>
                        <a:t>CONSULTA EM ESPECIALIDADE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pt-BR" sz="2800" dirty="0"/>
              <a:t>CONSÓRCIO </a:t>
            </a:r>
            <a:r>
              <a:rPr lang="pt-BR" sz="2800" dirty="0" smtClean="0"/>
              <a:t>AMARP/2017</a:t>
            </a:r>
            <a:br>
              <a:rPr lang="pt-BR" sz="2800" dirty="0" smtClean="0"/>
            </a:br>
            <a:r>
              <a:rPr lang="pt-BR" sz="2800" dirty="0" smtClean="0"/>
              <a:t> PARTE VARIÁVEL </a:t>
            </a:r>
            <a:br>
              <a:rPr lang="pt-BR" sz="2800" dirty="0" smtClean="0"/>
            </a:br>
            <a:r>
              <a:rPr lang="pt-BR" sz="2800" dirty="0" smtClean="0"/>
              <a:t>JANEIRO /ABRIL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7127830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168054"/>
              </p:ext>
            </p:extLst>
          </p:nvPr>
        </p:nvGraphicFramePr>
        <p:xfrm>
          <a:off x="457200" y="1481138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/>
                <a:gridCol w="3322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DENSITOMETRIA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385,70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ENDOSCOPIA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1.512,00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CARDIOLOGIA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1.800,00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LABORATORIAIS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15.533,88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NEUROLOGIA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1.525,95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OFTALMOLOGIA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349,98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PNEUMOLOGIA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357,50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INTERNAÇÃO DEPENDENTES QUIMICOS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4.052,61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PAAF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RADIOGRAFIA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119,84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/>
              <a:t>CONSÓRCIO AMARP/2017</a:t>
            </a:r>
            <a:br>
              <a:rPr lang="pt-BR" sz="3600" dirty="0"/>
            </a:br>
            <a:r>
              <a:rPr lang="pt-BR" sz="3600" dirty="0"/>
              <a:t>PARTE </a:t>
            </a:r>
            <a:r>
              <a:rPr lang="pt-BR" sz="3600" dirty="0" smtClean="0"/>
              <a:t>VARIÁVEL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554130124"/>
      </p:ext>
    </p:extLst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418188"/>
              </p:ext>
            </p:extLst>
          </p:nvPr>
        </p:nvGraphicFramePr>
        <p:xfrm>
          <a:off x="611560" y="1700808"/>
          <a:ext cx="821925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33103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RESSONANCIA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2.965,25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TERAPIA INDIVIDUAL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380,00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TOMOGRAFIA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1.913,57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ULTRASSONOGRAFIA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9.288,51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CONSÓRCIO </a:t>
            </a:r>
            <a:r>
              <a:rPr lang="pt-BR" sz="3600" dirty="0" smtClean="0"/>
              <a:t>AMARP/2017</a:t>
            </a:r>
            <a:br>
              <a:rPr lang="pt-BR" sz="3600" dirty="0" smtClean="0"/>
            </a:br>
            <a:r>
              <a:rPr lang="pt-BR" sz="3600" dirty="0" smtClean="0"/>
              <a:t>PARTE VARIÁVEL UTILIZADO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91892945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369248"/>
              </p:ext>
            </p:extLst>
          </p:nvPr>
        </p:nvGraphicFramePr>
        <p:xfrm>
          <a:off x="539552" y="2204865"/>
          <a:ext cx="8147248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24"/>
                <a:gridCol w="4073624"/>
              </a:tblGrid>
              <a:tr h="466571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MÊS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VALOR </a:t>
                      </a:r>
                      <a:r>
                        <a:rPr lang="pt-BR" sz="3200" baseline="0" dirty="0" smtClean="0"/>
                        <a:t> R$</a:t>
                      </a:r>
                      <a:endParaRPr lang="pt-BR" sz="3200" dirty="0"/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JANEIRO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456,13</a:t>
                      </a:r>
                      <a:endParaRPr lang="pt-BR" sz="2800" dirty="0"/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FEVEREIRO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14.812,68</a:t>
                      </a:r>
                      <a:endParaRPr lang="pt-BR" sz="2800" dirty="0"/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MARÇO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18.387,66</a:t>
                      </a:r>
                      <a:endParaRPr lang="pt-BR" sz="2800" dirty="0"/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ABRIL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15.055,78</a:t>
                      </a:r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TOTAL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48.712,25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CONSÓRCIO AMARP/2017</a:t>
            </a:r>
            <a:br>
              <a:rPr lang="pt-BR" dirty="0" smtClean="0"/>
            </a:br>
            <a:r>
              <a:rPr lang="pt-BR" dirty="0" smtClean="0"/>
              <a:t>PARTE VARIÁVEL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7697438"/>
      </p:ext>
    </p:extLst>
  </p:cSld>
  <p:clrMapOvr>
    <a:masterClrMapping/>
  </p:clrMapOvr>
  <p:transition>
    <p:wedg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ctr"/>
            <a:r>
              <a:rPr lang="pt-BR" sz="6600" dirty="0" smtClean="0">
                <a:solidFill>
                  <a:schemeClr val="accent2"/>
                </a:solidFill>
              </a:rPr>
              <a:t>OBRIGADO PELA PRESENÇA DE TODOS!</a:t>
            </a:r>
            <a:endParaRPr lang="pt-BR" sz="6600" dirty="0">
              <a:solidFill>
                <a:schemeClr val="accent2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873995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Coleta de Lixo e Demais Resíduos: R$2.969,28</a:t>
            </a:r>
          </a:p>
          <a:p>
            <a:r>
              <a:rPr lang="pt-BR" dirty="0" smtClean="0"/>
              <a:t>Serviços de Energia Elétrica: R$ 3.775,08</a:t>
            </a:r>
          </a:p>
          <a:p>
            <a:r>
              <a:rPr lang="pt-BR" dirty="0" smtClean="0"/>
              <a:t>Serviços de Água e Esgoto: R$1.793,33</a:t>
            </a:r>
          </a:p>
          <a:p>
            <a:r>
              <a:rPr lang="pt-BR" dirty="0" smtClean="0"/>
              <a:t>Serviços de Seleção e Treinamento: R$12.880,00</a:t>
            </a:r>
          </a:p>
          <a:p>
            <a:r>
              <a:rPr lang="pt-BR" dirty="0" smtClean="0"/>
              <a:t>Serviços Médico- Hospitalar, Odontológico: R$ 83.742,76</a:t>
            </a:r>
          </a:p>
          <a:p>
            <a:r>
              <a:rPr lang="pt-BR" dirty="0" smtClean="0"/>
              <a:t>Serviços de Telecomunicações: R$ 1.780,32</a:t>
            </a:r>
          </a:p>
          <a:p>
            <a:r>
              <a:rPr lang="pt-BR" dirty="0" smtClean="0"/>
              <a:t>Seguros em Geral: R$ 363,31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MANUTENÇÃO DAS ATIVIDADES DA SAÚDE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1122436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Serviços Bancários: R$ 281,60</a:t>
            </a:r>
          </a:p>
          <a:p>
            <a:r>
              <a:rPr lang="pt-BR" dirty="0" smtClean="0"/>
              <a:t>Serviços de Publicidade Legal: R$2.301,00</a:t>
            </a:r>
          </a:p>
          <a:p>
            <a:r>
              <a:rPr lang="pt-BR" dirty="0" smtClean="0"/>
              <a:t>Manutenção e Conservação de </a:t>
            </a:r>
            <a:r>
              <a:rPr lang="pt-BR" dirty="0" err="1" smtClean="0"/>
              <a:t>Equip</a:t>
            </a:r>
            <a:r>
              <a:rPr lang="pt-BR" dirty="0" smtClean="0"/>
              <a:t>. de Proc. De </a:t>
            </a:r>
            <a:r>
              <a:rPr lang="pt-BR" dirty="0" err="1" smtClean="0"/>
              <a:t>Dados:R</a:t>
            </a:r>
            <a:r>
              <a:rPr lang="pt-BR" dirty="0" smtClean="0"/>
              <a:t>$ 2.685,64</a:t>
            </a:r>
          </a:p>
          <a:p>
            <a:r>
              <a:rPr lang="pt-BR" dirty="0" smtClean="0"/>
              <a:t>Outros Serviços de Terceiro Pessoa Jurídica – </a:t>
            </a:r>
            <a:r>
              <a:rPr lang="pt-BR" dirty="0" err="1" smtClean="0"/>
              <a:t>Pagto</a:t>
            </a:r>
            <a:r>
              <a:rPr lang="pt-BR" dirty="0" smtClean="0"/>
              <a:t> Antecipado: R$ 8.105,55</a:t>
            </a:r>
          </a:p>
          <a:p>
            <a:r>
              <a:rPr lang="pt-BR" dirty="0" smtClean="0"/>
              <a:t>Outros Serviços de Terceiros – Pessoa Jurídica: R$ 17.037,00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MANUTENÇÃO DAS ATIVIDADES DA SAÚDE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0025657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Transferências a Consórcios Públicos: R$ 22.320,00</a:t>
            </a:r>
          </a:p>
          <a:p>
            <a:r>
              <a:rPr lang="pt-BR" dirty="0" smtClean="0"/>
              <a:t>Execução Orçamentária Delegada a </a:t>
            </a:r>
            <a:r>
              <a:rPr lang="pt-BR" smtClean="0"/>
              <a:t>Consórcios Públicos: </a:t>
            </a:r>
            <a:r>
              <a:rPr lang="pt-BR" dirty="0" smtClean="0"/>
              <a:t>R</a:t>
            </a:r>
            <a:r>
              <a:rPr lang="pt-BR" smtClean="0"/>
              <a:t>$ 33.656,47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MANUTENÇÃO DAS ATIVIDADES DA SAÚDE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0694625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Material Odontológico: R$4.474,23</a:t>
            </a:r>
          </a:p>
          <a:p>
            <a:r>
              <a:rPr lang="pt-BR" dirty="0" smtClean="0"/>
              <a:t>Medicamentos: R$ 12.673,30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MANUTENÇÃO ATENÇÃO BÁSICA</a:t>
            </a:r>
            <a:br>
              <a:rPr lang="pt-BR" dirty="0" smtClean="0"/>
            </a:br>
            <a:r>
              <a:rPr lang="pt-BR" dirty="0" smtClean="0"/>
              <a:t>PAB FIXO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2810880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Material Hospitalar: R$16.225,44</a:t>
            </a:r>
          </a:p>
          <a:p>
            <a:r>
              <a:rPr lang="pt-BR" dirty="0" smtClean="0"/>
              <a:t>Medicamentos: R$ 17.733,31</a:t>
            </a:r>
          </a:p>
          <a:p>
            <a:r>
              <a:rPr lang="pt-BR" dirty="0" smtClean="0"/>
              <a:t>Serviços Médico – Hospitalar, Odontológico: R$4.636,00</a:t>
            </a:r>
          </a:p>
          <a:p>
            <a:r>
              <a:rPr lang="pt-BR" dirty="0" smtClean="0"/>
              <a:t>Material de Processamento de Dados: R$ 7.420,00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MANUTENÇÃO ATENÇÃO BÁSICA</a:t>
            </a:r>
            <a:br>
              <a:rPr lang="pt-BR" dirty="0" smtClean="0"/>
            </a:br>
            <a:r>
              <a:rPr lang="pt-BR" dirty="0" smtClean="0"/>
              <a:t>PAB VARIÁVEL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8642659"/>
      </p:ext>
    </p:extLst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Material Farmacológico: R$3.398,38</a:t>
            </a:r>
          </a:p>
          <a:p>
            <a:r>
              <a:rPr lang="pt-BR" dirty="0" smtClean="0"/>
              <a:t>Material Hospitalar: R$14.109,47</a:t>
            </a:r>
          </a:p>
          <a:p>
            <a:r>
              <a:rPr lang="pt-BR" dirty="0" smtClean="0"/>
              <a:t>Material para Manutenção de Veículos: R$118,00</a:t>
            </a:r>
          </a:p>
          <a:p>
            <a:r>
              <a:rPr lang="pt-BR" dirty="0" smtClean="0"/>
              <a:t>Medicamentos: R$ 1.096,80</a:t>
            </a:r>
          </a:p>
          <a:p>
            <a:r>
              <a:rPr lang="pt-BR" dirty="0" smtClean="0"/>
              <a:t>Serviços Bancários: R$17,60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MANUTENÇÃO PROGRAMA </a:t>
            </a:r>
            <a:br>
              <a:rPr lang="pt-BR" dirty="0" smtClean="0"/>
            </a:br>
            <a:r>
              <a:rPr lang="pt-BR" dirty="0" smtClean="0"/>
              <a:t>SAÚDE ESTADO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7698866"/>
      </p:ext>
    </p:extLst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9102</TotalTime>
  <Words>1201</Words>
  <Application>Microsoft Office PowerPoint</Application>
  <PresentationFormat>Apresentação na tela (4:3)</PresentationFormat>
  <Paragraphs>605</Paragraphs>
  <Slides>38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39" baseType="lpstr">
      <vt:lpstr>Concurso</vt:lpstr>
      <vt:lpstr>AUDIÊNCIA PÚBLICA DA SAÚDE</vt:lpstr>
      <vt:lpstr>MANUTENÇÃO DAS ATIVIDADES DA SAÚDE</vt:lpstr>
      <vt:lpstr>MANUTENÇÃO DAS ATIVIDADES DA SAÚDE</vt:lpstr>
      <vt:lpstr>MANUTENÇÃO DAS ATIVIDADES DA SAÚDE</vt:lpstr>
      <vt:lpstr>MANUTENÇÃO DAS ATIVIDADES DA SAÚDE</vt:lpstr>
      <vt:lpstr>MANUTENÇÃO DAS ATIVIDADES DA SAÚDE</vt:lpstr>
      <vt:lpstr>MANUTENÇÃO ATENÇÃO BÁSICA PAB FIXO</vt:lpstr>
      <vt:lpstr>MANUTENÇÃO ATENÇÃO BÁSICA PAB VARIÁVEL</vt:lpstr>
      <vt:lpstr>MANUTENÇÃO PROGRAMA  SAÚDE ESTADO</vt:lpstr>
      <vt:lpstr>MANUTENÇÃO VIGILÂNCIA  SAÚDE EPIDEMIOLÓGICA</vt:lpstr>
      <vt:lpstr>PATRIMONIAL</vt:lpstr>
      <vt:lpstr>DESPESAS COM FOLHA</vt:lpstr>
      <vt:lpstr>DESPESAS LIQUIDADAS</vt:lpstr>
      <vt:lpstr>DESPESAS LIQUIDADAS</vt:lpstr>
      <vt:lpstr>Valor Acumulado  no Ano</vt:lpstr>
      <vt:lpstr>ORIGEM DO RECURSOS</vt:lpstr>
      <vt:lpstr>ORIGEM DO RECURSOS</vt:lpstr>
      <vt:lpstr>ORIGEM DO RECURSOS</vt:lpstr>
      <vt:lpstr>Aplicação Mínima de 15%</vt:lpstr>
      <vt:lpstr>ATIVIDADES</vt:lpstr>
      <vt:lpstr> </vt:lpstr>
      <vt:lpstr>Apresentação do PowerPoint</vt:lpstr>
      <vt:lpstr>Consultas e Pré consultas</vt:lpstr>
      <vt:lpstr>Vacinas Nascidos Vivos e Óbitos</vt:lpstr>
      <vt:lpstr>Medicamentos</vt:lpstr>
      <vt:lpstr>Atividades Diversas</vt:lpstr>
      <vt:lpstr>Atividades Diversas</vt:lpstr>
      <vt:lpstr>EXAMES DE RAIO-X</vt:lpstr>
      <vt:lpstr>ATENDIMENTOS HOSPITAIS</vt:lpstr>
      <vt:lpstr>ESF – ESTRATÉGIA SAÚDE DA FAMÍLIA</vt:lpstr>
      <vt:lpstr>PSICOLOGIA  E ASSISTENTE SOCIAL</vt:lpstr>
      <vt:lpstr>PATRIMÔNIO</vt:lpstr>
      <vt:lpstr>CIRURGIAS ELETIVAS</vt:lpstr>
      <vt:lpstr>CONSÓRCIO AMARP/2017  PARTE VARIÁVEL  JANEIRO /ABRIL</vt:lpstr>
      <vt:lpstr>CONSÓRCIO AMARP/2017 PARTE VARIÁVEL</vt:lpstr>
      <vt:lpstr>CONSÓRCIO AMARP/2017 PARTE VARIÁVEL UTILIZADO</vt:lpstr>
      <vt:lpstr>CONSÓRCIO AMARP/2017 PARTE VARIÁVEL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DA SAÚDE</dc:title>
  <dc:creator>user</dc:creator>
  <cp:lastModifiedBy>Solange</cp:lastModifiedBy>
  <cp:revision>550</cp:revision>
  <cp:lastPrinted>2017-06-06T12:37:27Z</cp:lastPrinted>
  <dcterms:created xsi:type="dcterms:W3CDTF">2011-04-19T11:17:28Z</dcterms:created>
  <dcterms:modified xsi:type="dcterms:W3CDTF">2017-06-06T12:37:30Z</dcterms:modified>
</cp:coreProperties>
</file>