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3" r:id="rId3"/>
    <p:sldId id="292" r:id="rId4"/>
    <p:sldId id="291" r:id="rId5"/>
    <p:sldId id="301" r:id="rId6"/>
    <p:sldId id="284" r:id="rId7"/>
    <p:sldId id="285" r:id="rId8"/>
    <p:sldId id="299" r:id="rId9"/>
    <p:sldId id="300" r:id="rId10"/>
    <p:sldId id="302" r:id="rId11"/>
    <p:sldId id="289" r:id="rId12"/>
    <p:sldId id="287" r:id="rId13"/>
    <p:sldId id="277" r:id="rId14"/>
    <p:sldId id="279" r:id="rId15"/>
    <p:sldId id="280" r:id="rId16"/>
    <p:sldId id="281" r:id="rId17"/>
    <p:sldId id="282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73" r:id="rId27"/>
    <p:sldId id="275" r:id="rId28"/>
    <p:sldId id="266" r:id="rId29"/>
    <p:sldId id="267" r:id="rId30"/>
    <p:sldId id="274" r:id="rId31"/>
    <p:sldId id="298" r:id="rId32"/>
    <p:sldId id="296" r:id="rId33"/>
    <p:sldId id="297" r:id="rId34"/>
    <p:sldId id="293" r:id="rId3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>
        <p:scale>
          <a:sx n="78" d="100"/>
          <a:sy n="78" d="100"/>
        </p:scale>
        <p:origin x="-114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A6D0F-478F-4254-9C41-B78A22624AF4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F5AAD-62DE-42F7-A54F-030E425F3F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84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43D13-F888-4250-AC32-B3AC88F0660C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B68DF-33BA-47A0-A870-9713EE3C27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27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B68DF-33BA-47A0-A870-9713EE3C2729}" type="slidenum">
              <a:rPr lang="pt-BR" smtClean="0"/>
              <a:pPr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79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DCD1F2-EA57-40BC-BCB9-299D87FB4EE7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20/02/2017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AUDIÊNCIA PÚBLICA DA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t-BR" sz="6400" dirty="0" smtClean="0"/>
              <a:t>2º QUADRIMESTRE 2016</a:t>
            </a:r>
          </a:p>
          <a:p>
            <a:r>
              <a:rPr lang="pt-BR" sz="6400" dirty="0" smtClean="0"/>
              <a:t>MAIO A AGOSTO</a:t>
            </a:r>
          </a:p>
          <a:p>
            <a:r>
              <a:rPr lang="pt-BR" sz="3700" dirty="0" smtClean="0"/>
              <a:t>LC </a:t>
            </a:r>
            <a:r>
              <a:rPr lang="pt-BR" sz="3700" dirty="0"/>
              <a:t>Nº </a:t>
            </a:r>
            <a:r>
              <a:rPr lang="pt-BR" sz="3700" dirty="0" smtClean="0"/>
              <a:t>141 </a:t>
            </a:r>
            <a:r>
              <a:rPr lang="pt-BR" sz="3700" dirty="0"/>
              <a:t>DE 13 DE JANEIRO DE 2012</a:t>
            </a:r>
          </a:p>
          <a:p>
            <a:r>
              <a:rPr lang="pt-BR" sz="3700" dirty="0"/>
              <a:t>ART.36</a:t>
            </a:r>
          </a:p>
          <a:p>
            <a:endParaRPr lang="pt-BR" sz="1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Serviços de Processamento de Dados: R$760,00</a:t>
            </a:r>
          </a:p>
          <a:p>
            <a:r>
              <a:rPr lang="pt-BR" dirty="0" smtClean="0"/>
              <a:t>Equipamentos e Material Permanente: R$ 9.181,00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PRESTAÇÃO DE SERVIÇOS</a:t>
            </a:r>
            <a:br>
              <a:rPr lang="pt-BR" dirty="0" smtClean="0"/>
            </a:br>
            <a:r>
              <a:rPr lang="pt-BR" dirty="0" smtClean="0"/>
              <a:t>PMAQ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3125332"/>
      </p:ext>
    </p:extLst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Serviços de Energia Elétrica: R$6.803,62</a:t>
            </a:r>
          </a:p>
          <a:p>
            <a:r>
              <a:rPr lang="pt-BR" dirty="0" smtClean="0"/>
              <a:t>Serviços de Água e Esgoto: R$819,32</a:t>
            </a:r>
          </a:p>
          <a:p>
            <a:r>
              <a:rPr lang="pt-BR" dirty="0" smtClean="0"/>
              <a:t>Serviços de Telecomunicações: R$3.144,34</a:t>
            </a:r>
          </a:p>
          <a:p>
            <a:r>
              <a:rPr lang="pt-BR" dirty="0" smtClean="0"/>
              <a:t>Serviços </a:t>
            </a:r>
            <a:r>
              <a:rPr lang="pt-BR" dirty="0" err="1" smtClean="0"/>
              <a:t>Médico-Hospitalar,Odontológico</a:t>
            </a:r>
            <a:r>
              <a:rPr lang="pt-BR" dirty="0" smtClean="0"/>
              <a:t> e Laboratorial:</a:t>
            </a:r>
            <a:r>
              <a:rPr lang="pt-BR" dirty="0"/>
              <a:t> </a:t>
            </a:r>
            <a:r>
              <a:rPr lang="pt-BR" dirty="0" smtClean="0"/>
              <a:t>R$187.853,33</a:t>
            </a:r>
          </a:p>
          <a:p>
            <a:r>
              <a:rPr lang="pt-BR" dirty="0" err="1" smtClean="0"/>
              <a:t>Transf</a:t>
            </a:r>
            <a:r>
              <a:rPr lang="pt-BR" dirty="0" smtClean="0"/>
              <a:t>. A Consórcios Públicos: R$18.600,00</a:t>
            </a:r>
          </a:p>
          <a:p>
            <a:r>
              <a:rPr lang="pt-BR" dirty="0" smtClean="0"/>
              <a:t>Outros Serviços de Terceiros PJ: R$ 2.162,80</a:t>
            </a:r>
          </a:p>
          <a:p>
            <a:r>
              <a:rPr lang="pt-BR" dirty="0" smtClean="0"/>
              <a:t>Coleta de Lixo e demais resíduos:R$10.566,50</a:t>
            </a:r>
          </a:p>
          <a:p>
            <a:r>
              <a:rPr lang="pt-BR" dirty="0" smtClean="0"/>
              <a:t>Multas e Infrações de Trânsito: R$374,56</a:t>
            </a:r>
            <a:endParaRPr lang="pt-BR" dirty="0"/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Prestação de Serviços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165299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sz="3200" dirty="0" smtClean="0"/>
              <a:t>Seguros em Geral: R$6.696,84</a:t>
            </a:r>
          </a:p>
          <a:p>
            <a:r>
              <a:rPr lang="pt-BR" sz="3200" dirty="0" smtClean="0"/>
              <a:t>Serviços Bancários:R$325,55</a:t>
            </a:r>
          </a:p>
          <a:p>
            <a:r>
              <a:rPr lang="pt-BR" sz="3200" dirty="0" smtClean="0"/>
              <a:t>Manutenção </a:t>
            </a:r>
            <a:r>
              <a:rPr lang="pt-BR" sz="3200" dirty="0"/>
              <a:t>e</a:t>
            </a:r>
            <a:r>
              <a:rPr lang="pt-BR" sz="3200" dirty="0" smtClean="0"/>
              <a:t> Conservação de Máquinas e Equipamentos: R$3.343,00</a:t>
            </a:r>
          </a:p>
          <a:p>
            <a:r>
              <a:rPr lang="pt-BR" sz="3200" dirty="0" smtClean="0"/>
              <a:t>Limpeza de Veículos: R$ 1.310,00</a:t>
            </a:r>
          </a:p>
          <a:p>
            <a:r>
              <a:rPr lang="pt-BR" sz="3200" dirty="0" smtClean="0"/>
              <a:t>Outros Serviços de terceiros-Pessoa jurídica – Pagamento Antecipado: R$12.081,42</a:t>
            </a:r>
          </a:p>
          <a:p>
            <a:r>
              <a:rPr lang="pt-BR" sz="3200" dirty="0" smtClean="0"/>
              <a:t>Execução Orçamentária Delegada a Consórcios Públicos:R$57.481,01</a:t>
            </a:r>
          </a:p>
          <a:p>
            <a:pPr marL="109728" indent="0">
              <a:buNone/>
            </a:pPr>
            <a:endParaRPr lang="pt-BR" dirty="0"/>
          </a:p>
          <a:p>
            <a:r>
              <a:rPr lang="pt-BR" b="1" dirty="0" smtClean="0"/>
              <a:t>TOTAL GERAL DE DESPESAS: R$ 1.607.280,25</a:t>
            </a:r>
          </a:p>
          <a:p>
            <a:endParaRPr lang="pt-BR" b="1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Prestação de Serviços</a:t>
            </a:r>
          </a:p>
        </p:txBody>
      </p:sp>
    </p:spTree>
    <p:extLst>
      <p:ext uri="{BB962C8B-B14F-4D97-AF65-F5344CB8AC3E}">
        <p14:creationId xmlns:p14="http://schemas.microsoft.com/office/powerpoint/2010/main" val="221196232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3600" dirty="0" smtClean="0"/>
              <a:t>Janeiro até Agosto/2016: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Recursos Totais: R$1.607.280,25</a:t>
            </a:r>
          </a:p>
          <a:p>
            <a:r>
              <a:rPr lang="pt-BR" dirty="0" smtClean="0"/>
              <a:t>Recursos Próprios: R$ 1.383.170,93</a:t>
            </a:r>
          </a:p>
          <a:p>
            <a:r>
              <a:rPr lang="pt-BR" dirty="0" smtClean="0"/>
              <a:t>Recursos Vinculados: R$224.109,32</a:t>
            </a:r>
          </a:p>
          <a:p>
            <a:r>
              <a:rPr lang="pt-BR" dirty="0" smtClean="0"/>
              <a:t>Média por Habitante R. Próprio:R$381,81</a:t>
            </a:r>
          </a:p>
          <a:p>
            <a:pPr marL="109728" indent="0">
              <a:buNone/>
            </a:pPr>
            <a:r>
              <a:rPr lang="pt-BR" dirty="0" smtClean="0"/>
              <a:t>/hab.(1970)</a:t>
            </a:r>
          </a:p>
          <a:p>
            <a:r>
              <a:rPr lang="pt-BR" dirty="0" smtClean="0"/>
              <a:t>Média por Habitante </a:t>
            </a:r>
            <a:r>
              <a:rPr lang="pt-BR" dirty="0" err="1" smtClean="0"/>
              <a:t>R.Vinculados</a:t>
            </a:r>
            <a:r>
              <a:rPr lang="pt-BR" dirty="0" smtClean="0"/>
              <a:t>: R$113,76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Valor Acumulado  no Ano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ORIGEM DO RECURSOS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992518"/>
              </p:ext>
            </p:extLst>
          </p:nvPr>
        </p:nvGraphicFramePr>
        <p:xfrm>
          <a:off x="1524000" y="1397000"/>
          <a:ext cx="60960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IMPOSTO MUNICIPAIS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  SAÚDE ATÉ</a:t>
                      </a:r>
                      <a:r>
                        <a:rPr lang="pt-BR" baseline="0" dirty="0" smtClean="0"/>
                        <a:t> 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IPTU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27.965,13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IRRF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25.202,40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ITBI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5.893,73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13.855,42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MULTAS E JUROS</a:t>
                      </a:r>
                      <a:r>
                        <a:rPr lang="pt-BR" baseline="0" dirty="0" smtClean="0"/>
                        <a:t>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225,56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MULTAS E JUROS DÍVIDA ATIVA DE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205,09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DÍVIDA ATIVA DE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492,84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73.840,17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ORIGEM DO RECURSOS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088420"/>
              </p:ext>
            </p:extLst>
          </p:nvPr>
        </p:nvGraphicFramePr>
        <p:xfrm>
          <a:off x="1524000" y="1397000"/>
          <a:ext cx="6096000" cy="3760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52038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IMPOSTO ESTADUAIS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15%  SAÚDE ATÉ</a:t>
                      </a:r>
                      <a:r>
                        <a:rPr lang="pt-BR" baseline="0" dirty="0" smtClean="0"/>
                        <a:t> AGOSTO</a:t>
                      </a:r>
                      <a:endParaRPr lang="pt-BR" dirty="0"/>
                    </a:p>
                  </a:txBody>
                  <a:tcPr/>
                </a:tc>
              </a:tr>
              <a:tr h="752038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ICMS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388.606,47</a:t>
                      </a:r>
                      <a:endParaRPr lang="pt-BR" dirty="0"/>
                    </a:p>
                  </a:txBody>
                  <a:tcPr/>
                </a:tc>
              </a:tr>
              <a:tr h="752038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IPVA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19.382,89</a:t>
                      </a:r>
                      <a:endParaRPr lang="pt-BR" dirty="0"/>
                    </a:p>
                  </a:txBody>
                  <a:tcPr/>
                </a:tc>
              </a:tr>
              <a:tr h="752038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IPI EXPORTAÇÃO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5.511,44</a:t>
                      </a:r>
                      <a:endParaRPr lang="pt-BR" dirty="0"/>
                    </a:p>
                  </a:txBody>
                  <a:tcPr/>
                </a:tc>
              </a:tr>
              <a:tr h="752038"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413.500,80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ORIGEM DO RECURSOS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885214"/>
              </p:ext>
            </p:extLst>
          </p:nvPr>
        </p:nvGraphicFramePr>
        <p:xfrm>
          <a:off x="1524000" y="1397000"/>
          <a:ext cx="6096000" cy="3348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IMPOSTO FEDERAIS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  SAÚDE ATÉ</a:t>
                      </a:r>
                      <a:r>
                        <a:rPr lang="pt-BR" baseline="0" dirty="0" smtClean="0"/>
                        <a:t> AGOSTO</a:t>
                      </a:r>
                      <a:endParaRPr lang="pt-BR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FPM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604.482,62</a:t>
                      </a:r>
                      <a:endParaRPr lang="pt-BR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ITR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35,97</a:t>
                      </a:r>
                      <a:endParaRPr lang="pt-BR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ICMS LC 87/96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1.596,12</a:t>
                      </a:r>
                      <a:endParaRPr lang="pt-BR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606.114,71</a:t>
                      </a:r>
                      <a:endParaRPr lang="pt-BR" b="1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SOMATÓRIO  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1.093.455,69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Aplicação Mínima de 15%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9806"/>
              </p:ext>
            </p:extLst>
          </p:nvPr>
        </p:nvGraphicFramePr>
        <p:xfrm>
          <a:off x="539552" y="1407160"/>
          <a:ext cx="7920880" cy="426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8114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 R$</a:t>
                      </a:r>
                      <a:endParaRPr lang="pt-BR" dirty="0"/>
                    </a:p>
                  </a:txBody>
                  <a:tcPr/>
                </a:tc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Receita Bruta  de Impostos e Transferências (Base de Cálculo)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7.289.704,67</a:t>
                      </a:r>
                      <a:endParaRPr lang="pt-BR" b="0" dirty="0"/>
                    </a:p>
                  </a:txBody>
                  <a:tcPr/>
                </a:tc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Aplicação</a:t>
                      </a:r>
                      <a:r>
                        <a:rPr lang="pt-BR" baseline="0" dirty="0" smtClean="0"/>
                        <a:t> mínima  de recursos até agosto/2016.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1.093.455,62</a:t>
                      </a:r>
                      <a:endParaRPr lang="pt-BR" b="1" dirty="0"/>
                    </a:p>
                  </a:txBody>
                  <a:tcPr/>
                </a:tc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Aplicação em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1.383.170,93</a:t>
                      </a:r>
                      <a:endParaRPr lang="pt-BR" dirty="0"/>
                    </a:p>
                  </a:txBody>
                  <a:tcPr/>
                </a:tc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b="1" dirty="0" smtClean="0"/>
                    </a:p>
                    <a:p>
                      <a:pPr algn="just"/>
                      <a:r>
                        <a:rPr lang="pt-BR" b="1" dirty="0" smtClean="0"/>
                        <a:t>Percentual aplicado no ano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18,97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dirty="0" smtClean="0"/>
              <a:t>EXAMES E PROCEDIMENTOS ENCAMINHADOS PELO SUS E COM RECURS0S PRÓPRIOS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24275143"/>
              </p:ext>
            </p:extLst>
          </p:nvPr>
        </p:nvGraphicFramePr>
        <p:xfrm>
          <a:off x="357158" y="714356"/>
          <a:ext cx="8175282" cy="5018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6585"/>
                <a:gridCol w="1085217"/>
                <a:gridCol w="1091232"/>
                <a:gridCol w="1079204"/>
                <a:gridCol w="1153044"/>
              </a:tblGrid>
              <a:tr h="35558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ATIVIDADE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MAIO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JUNHO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JULHO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AGOSTO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Exames laboratoriais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1.624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1.347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1.448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1.646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Exames sorológicos LACEN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04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Mamografias (SUS)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12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Internação hospitalar (AIH)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</a:t>
                      </a:r>
                      <a:endParaRPr lang="pt-BR" sz="1600" dirty="0"/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Pacientes p/ tratamento</a:t>
                      </a:r>
                      <a:r>
                        <a:rPr lang="pt-BR" sz="1600" baseline="0" dirty="0" smtClean="0"/>
                        <a:t> fora de domicílio (TFD)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09</a:t>
                      </a:r>
                      <a:endParaRPr lang="pt-BR" sz="1600" dirty="0"/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 encaminhadas consórcio CIS AMARP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121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132</a:t>
                      </a:r>
                      <a:endParaRPr lang="pt-BR" sz="1600" dirty="0"/>
                    </a:p>
                  </a:txBody>
                  <a:tcPr/>
                </a:tc>
              </a:tr>
              <a:tr h="43918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Sessões</a:t>
                      </a:r>
                      <a:r>
                        <a:rPr lang="pt-BR" sz="1600" baseline="0" dirty="0" smtClean="0"/>
                        <a:t> de Fisioterapia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224</a:t>
                      </a:r>
                      <a:endParaRPr lang="pt-BR" sz="1600" dirty="0"/>
                    </a:p>
                  </a:txBody>
                  <a:tcPr/>
                </a:tc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 atendidas</a:t>
                      </a:r>
                      <a:r>
                        <a:rPr lang="pt-BR" sz="1600" baseline="0" dirty="0" smtClean="0"/>
                        <a:t> H.Frei Rogério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77</a:t>
                      </a:r>
                      <a:endParaRPr lang="pt-BR" sz="1600" dirty="0"/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 atendidas</a:t>
                      </a:r>
                      <a:r>
                        <a:rPr lang="pt-BR" sz="1600" baseline="0" dirty="0" smtClean="0"/>
                        <a:t> Hospital Universitário Sta. Terezinha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29</a:t>
                      </a:r>
                    </a:p>
                  </a:txBody>
                  <a:tcPr/>
                </a:tc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</a:t>
                      </a:r>
                      <a:r>
                        <a:rPr lang="pt-BR" sz="1600" baseline="0" dirty="0" smtClean="0"/>
                        <a:t> transportadas para tratamento de saúde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281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322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3568" y="1412776"/>
            <a:ext cx="8219256" cy="4525963"/>
          </a:xfrm>
        </p:spPr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Diárias: R$5.150,00</a:t>
            </a:r>
          </a:p>
          <a:p>
            <a:r>
              <a:rPr lang="pt-BR" dirty="0" smtClean="0"/>
              <a:t>Combustíveis e Lubrificantes Automotivos: R$41.078,48</a:t>
            </a:r>
          </a:p>
          <a:p>
            <a:r>
              <a:rPr lang="pt-BR" dirty="0" smtClean="0"/>
              <a:t>Gás Engarrafado: R$426,20</a:t>
            </a:r>
          </a:p>
          <a:p>
            <a:r>
              <a:rPr lang="pt-BR" dirty="0" smtClean="0"/>
              <a:t>Gêneros de Alimentação: R$ 97,60</a:t>
            </a:r>
          </a:p>
          <a:p>
            <a:r>
              <a:rPr lang="pt-BR" dirty="0" smtClean="0"/>
              <a:t>Material Farmacológico (Medicamentos): R$108.448,37 </a:t>
            </a:r>
          </a:p>
          <a:p>
            <a:r>
              <a:rPr lang="pt-BR" dirty="0" smtClean="0"/>
              <a:t>Material Farmacológico Farmácia Básica Federal: R$6.042,26</a:t>
            </a:r>
          </a:p>
          <a:p>
            <a:r>
              <a:rPr lang="pt-BR" dirty="0" smtClean="0"/>
              <a:t>Material de Processamento de Dados: R$534,20</a:t>
            </a:r>
          </a:p>
          <a:p>
            <a:r>
              <a:rPr lang="pt-BR" dirty="0" smtClean="0"/>
              <a:t>Material de Acondicionamento e Embalagens:R$825,43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DESPESAS LIQUIDADAS</a:t>
            </a:r>
            <a:br>
              <a:rPr lang="pt-BR" dirty="0" smtClean="0"/>
            </a:br>
            <a:r>
              <a:rPr lang="pt-BR" dirty="0" smtClean="0"/>
              <a:t>JANEIRO/AGOSTO DE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844969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dirty="0" smtClean="0"/>
              <a:t>ATENDIMENTOS REALIZADOS NO POSTO DE SAÚDE DE IBIAM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076743"/>
              </p:ext>
            </p:extLst>
          </p:nvPr>
        </p:nvGraphicFramePr>
        <p:xfrm>
          <a:off x="457200" y="1481138"/>
          <a:ext cx="8229601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328"/>
                <a:gridCol w="1353400"/>
                <a:gridCol w="1512168"/>
                <a:gridCol w="1512168"/>
                <a:gridCol w="17385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Pré consulta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Consultas Médicas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Procedimentos</a:t>
                      </a:r>
                      <a:r>
                        <a:rPr lang="pt-BR" baseline="0" dirty="0" smtClean="0"/>
                        <a:t> Médicos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Consultas odontológicas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</a:t>
                      </a:r>
                      <a:r>
                        <a:rPr lang="pt-BR" baseline="0" dirty="0" smtClean="0"/>
                        <a:t> coletivo - Flúor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Escovação</a:t>
                      </a:r>
                      <a:r>
                        <a:rPr lang="pt-BR" baseline="0" dirty="0" smtClean="0"/>
                        <a:t> dental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Consultas</a:t>
                      </a:r>
                      <a:r>
                        <a:rPr lang="pt-BR" baseline="0" dirty="0" smtClean="0"/>
                        <a:t> de enfermagem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Consultas e Pré consultas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784644"/>
              </p:ext>
            </p:extLst>
          </p:nvPr>
        </p:nvGraphicFramePr>
        <p:xfrm>
          <a:off x="395536" y="2708920"/>
          <a:ext cx="8229600" cy="92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2943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56290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Vacinas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500198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Vacinas</a:t>
            </a:r>
            <a:br>
              <a:rPr lang="pt-BR" dirty="0" smtClean="0"/>
            </a:br>
            <a:r>
              <a:rPr lang="pt-BR" dirty="0" smtClean="0"/>
              <a:t>Nascidos Vivos e Óbitos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231986"/>
              </p:ext>
            </p:extLst>
          </p:nvPr>
        </p:nvGraphicFramePr>
        <p:xfrm>
          <a:off x="395536" y="4077072"/>
          <a:ext cx="814393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992"/>
                <a:gridCol w="1674993"/>
                <a:gridCol w="1674993"/>
                <a:gridCol w="1559477"/>
                <a:gridCol w="1559477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Nascidos</a:t>
                      </a:r>
                      <a:r>
                        <a:rPr lang="pt-BR" baseline="0" dirty="0" smtClean="0"/>
                        <a:t> Vivos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Óbitos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666413"/>
              </p:ext>
            </p:extLst>
          </p:nvPr>
        </p:nvGraphicFramePr>
        <p:xfrm>
          <a:off x="457200" y="1481138"/>
          <a:ext cx="8229601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1296144"/>
                <a:gridCol w="1368152"/>
                <a:gridCol w="1152128"/>
                <a:gridCol w="11624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 (pessoas)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Farmácia interna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aseline="0" dirty="0" smtClean="0"/>
                        <a:t>Farmácia interna controlados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Medicamentos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Injetável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Medicamentos</a:t>
                      </a:r>
                      <a:r>
                        <a:rPr lang="pt-BR" baseline="0" dirty="0" smtClean="0"/>
                        <a:t> Excepcionais (Padronizados pelo Estado)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Medicamentos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741948"/>
              </p:ext>
            </p:extLst>
          </p:nvPr>
        </p:nvGraphicFramePr>
        <p:xfrm>
          <a:off x="457200" y="1481138"/>
          <a:ext cx="8291264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1008112"/>
                <a:gridCol w="1224136"/>
                <a:gridCol w="1080120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Verificação</a:t>
                      </a:r>
                      <a:r>
                        <a:rPr lang="pt-BR" baseline="0" dirty="0" smtClean="0"/>
                        <a:t> Pressão  Arterial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Teste diabete (glicemia capilar)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Pesagem (gestantes</a:t>
                      </a:r>
                      <a:r>
                        <a:rPr lang="pt-BR" baseline="0" dirty="0" smtClean="0"/>
                        <a:t> e crianças até 05 anos)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Retirada de pontos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Coleta de preventivos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Curativos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Inalações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Sutura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Teste</a:t>
                      </a:r>
                      <a:r>
                        <a:rPr lang="pt-BR" baseline="0" dirty="0" smtClean="0"/>
                        <a:t> do pezinho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 Diversas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290464"/>
              </p:ext>
            </p:extLst>
          </p:nvPr>
        </p:nvGraphicFramePr>
        <p:xfrm>
          <a:off x="457200" y="1481138"/>
          <a:ext cx="822960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44"/>
                <a:gridCol w="1008112"/>
                <a:gridCol w="1224136"/>
                <a:gridCol w="1224136"/>
                <a:gridCol w="11624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Eletrocardiograma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Oxigenoterapia</a:t>
                      </a:r>
                      <a:r>
                        <a:rPr lang="pt-BR" dirty="0" smtClean="0"/>
                        <a:t> (pessoas atendidas em casa)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 Diversas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27631"/>
              </p:ext>
            </p:extLst>
          </p:nvPr>
        </p:nvGraphicFramePr>
        <p:xfrm>
          <a:off x="457200" y="1481138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1512168"/>
                <a:gridCol w="1512168"/>
                <a:gridCol w="1512168"/>
                <a:gridCol w="152251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HOSPITAL  M. FREI ROGÉRIO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Quantidade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EXAMES DE RAIO-X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386324"/>
              </p:ext>
            </p:extLst>
          </p:nvPr>
        </p:nvGraphicFramePr>
        <p:xfrm>
          <a:off x="457200" y="1321441"/>
          <a:ext cx="8229600" cy="323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8342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HOSPITAL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</a:p>
                    <a:p>
                      <a:pPr algn="ctr"/>
                      <a:r>
                        <a:rPr lang="pt-BR" dirty="0" smtClean="0"/>
                        <a:t>QUADRIMESTRE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ATENDIMENTOS </a:t>
                      </a:r>
                    </a:p>
                    <a:p>
                      <a:pPr algn="ctr"/>
                      <a:r>
                        <a:rPr lang="pt-BR" dirty="0" smtClean="0"/>
                        <a:t>MAIO A AGOSTO</a:t>
                      </a:r>
                      <a:endParaRPr lang="pt-BR" dirty="0"/>
                    </a:p>
                  </a:txBody>
                  <a:tcPr/>
                </a:tc>
              </a:tr>
              <a:tr h="963423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Hospital</a:t>
                      </a:r>
                      <a:r>
                        <a:rPr lang="pt-BR" baseline="0" dirty="0" smtClean="0"/>
                        <a:t> Municipal</a:t>
                      </a:r>
                    </a:p>
                    <a:p>
                      <a:pPr algn="ctr"/>
                      <a:r>
                        <a:rPr lang="pt-BR" dirty="0" smtClean="0"/>
                        <a:t>Frei Rogério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R$27.200,00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255</a:t>
                      </a:r>
                    </a:p>
                  </a:txBody>
                  <a:tcPr/>
                </a:tc>
              </a:tr>
              <a:tr h="1384671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Hospital Universitário</a:t>
                      </a:r>
                    </a:p>
                    <a:p>
                      <a:pPr algn="ctr"/>
                      <a:r>
                        <a:rPr lang="pt-BR" dirty="0" smtClean="0"/>
                        <a:t>Santa Terezinha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R$21.040,00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80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ATENDIMENTOS HOSPITAIS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916584"/>
              </p:ext>
            </p:extLst>
          </p:nvPr>
        </p:nvGraphicFramePr>
        <p:xfrm>
          <a:off x="457200" y="1700808"/>
          <a:ext cx="8291264" cy="28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/>
                <a:gridCol w="864096"/>
                <a:gridCol w="936104"/>
                <a:gridCol w="1080120"/>
                <a:gridCol w="1224136"/>
              </a:tblGrid>
              <a:tr h="15117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</a:t>
                      </a:r>
                      <a:r>
                        <a:rPr lang="pt-BR" baseline="0" dirty="0" smtClean="0"/>
                        <a:t> domiciliar – Agentes Comunitários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Visitas Médico ESF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Visitas Enfermeira ESF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mtClean="0"/>
                        <a:t>Visitas Profissional</a:t>
                      </a:r>
                      <a:r>
                        <a:rPr lang="pt-BR" baseline="0" smtClean="0"/>
                        <a:t> de Nível Médio </a:t>
                      </a:r>
                      <a:endParaRPr lang="pt-BR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Reuniões Equipe ESF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Atividades</a:t>
                      </a:r>
                      <a:r>
                        <a:rPr lang="pt-BR" baseline="0" dirty="0" smtClean="0"/>
                        <a:t> Educativas (palestras)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E</a:t>
            </a:r>
            <a:r>
              <a:rPr lang="pt-BR" sz="3200" dirty="0" smtClean="0"/>
              <a:t>SF – ESTRATÉGIA SAÚDE DA FAMÍLIA</a:t>
            </a:r>
            <a:endParaRPr lang="pt-BR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642576"/>
              </p:ext>
            </p:extLst>
          </p:nvPr>
        </p:nvGraphicFramePr>
        <p:xfrm>
          <a:off x="457200" y="1556792"/>
          <a:ext cx="8229600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732"/>
                <a:gridCol w="1397618"/>
                <a:gridCol w="1397618"/>
                <a:gridCol w="1284816"/>
                <a:gridCol w="1284816"/>
              </a:tblGrid>
              <a:tr h="29518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AGOSTO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 Psicóloga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 Assistente 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PSICOLOGIA </a:t>
            </a:r>
            <a:br>
              <a:rPr lang="pt-BR" dirty="0" smtClean="0"/>
            </a:br>
            <a:r>
              <a:rPr lang="pt-BR" dirty="0" smtClean="0"/>
              <a:t>E ASSISTENTE SOCIAL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pPr marL="109728" indent="0">
              <a:buNone/>
            </a:pPr>
            <a:endParaRPr lang="pt-BR" dirty="0"/>
          </a:p>
          <a:p>
            <a:r>
              <a:rPr lang="pt-BR" dirty="0"/>
              <a:t>Equipamento e Mat. </a:t>
            </a:r>
            <a:r>
              <a:rPr lang="pt-BR" dirty="0" smtClean="0"/>
              <a:t>Permanente:R$1.180,00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PATRIMONIAL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41003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115249"/>
              </p:ext>
            </p:extLst>
          </p:nvPr>
        </p:nvGraphicFramePr>
        <p:xfrm>
          <a:off x="457200" y="1481138"/>
          <a:ext cx="8229600" cy="3218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DESCRIÇÃO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VALOR (R$)</a:t>
                      </a:r>
                      <a:endParaRPr lang="pt-BR" sz="2400" dirty="0"/>
                    </a:p>
                  </a:txBody>
                  <a:tcPr/>
                </a:tc>
              </a:tr>
              <a:tr h="230444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Bens imóveis, móveis,</a:t>
                      </a:r>
                      <a:r>
                        <a:rPr lang="pt-BR" baseline="0" dirty="0" smtClean="0"/>
                        <a:t> veículos, equipamentos,  aparelhos, utensílios etc.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1.448.051,30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TOTAL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1.448.051,30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PATRIMÔNIO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486138"/>
              </p:ext>
            </p:extLst>
          </p:nvPr>
        </p:nvGraphicFramePr>
        <p:xfrm>
          <a:off x="457200" y="1481138"/>
          <a:ext cx="8229600" cy="116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QUANTIDADES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Cirurgias eletivas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03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Catarata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03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CIRURGIAS ELETIVAS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828343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099686"/>
              </p:ext>
            </p:extLst>
          </p:nvPr>
        </p:nvGraphicFramePr>
        <p:xfrm>
          <a:off x="457200" y="1481138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0904"/>
                <a:gridCol w="31786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AMIGDALECTOMIA C/ ADENOIDECTOMIA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COLONOSCOPIA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1.008,00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</a:t>
                      </a:r>
                      <a:r>
                        <a:rPr lang="pt-BR" baseline="0" dirty="0" smtClean="0"/>
                        <a:t> PRE-CIRURGICA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PRE ANESTESISTA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PSIQUIATRIA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2.470,00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CONSULTAS EM</a:t>
                      </a:r>
                      <a:r>
                        <a:rPr lang="pt-BR" baseline="0" dirty="0" smtClean="0"/>
                        <a:t> ESPECIALIDADE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7.620,00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DENSITOMETRIA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826,50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ENDOSCOPIA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1.386,00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CARDIOLOGIA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2.490,00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NEUROLOGIA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1.825,30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OFTALMOLOGIA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298,77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2800" dirty="0"/>
              <a:t>CONSÓRCIO </a:t>
            </a:r>
            <a:r>
              <a:rPr lang="pt-BR" sz="2800" dirty="0" smtClean="0"/>
              <a:t>AMARP/2016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PARTE </a:t>
            </a:r>
            <a:r>
              <a:rPr lang="pt-BR" sz="2800" dirty="0" smtClean="0"/>
              <a:t>VARIÁVEL UTILIZADO </a:t>
            </a:r>
            <a:br>
              <a:rPr lang="pt-BR" sz="2800" dirty="0" smtClean="0"/>
            </a:br>
            <a:r>
              <a:rPr lang="pt-BR" sz="2800" dirty="0" smtClean="0"/>
              <a:t>MAIO/AGOSTO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7127830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808540"/>
              </p:ext>
            </p:extLst>
          </p:nvPr>
        </p:nvGraphicFramePr>
        <p:xfrm>
          <a:off x="457200" y="1481138"/>
          <a:ext cx="8229600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4880"/>
                <a:gridCol w="3394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</a:tr>
              <a:tr h="275158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PNEUMOLOGIA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352,50</a:t>
                      </a:r>
                      <a:endParaRPr lang="pt-BR" dirty="0"/>
                    </a:p>
                  </a:txBody>
                  <a:tcPr/>
                </a:tc>
              </a:tr>
              <a:tr h="269438">
                <a:tc>
                  <a:txBody>
                    <a:bodyPr/>
                    <a:lstStyle/>
                    <a:p>
                      <a:r>
                        <a:rPr lang="pt-BR" dirty="0" smtClean="0"/>
                        <a:t>INTERNAÇÃO DEPENDENTE QUIMICOS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2.747,01</a:t>
                      </a:r>
                      <a:endParaRPr lang="pt-BR" dirty="0"/>
                    </a:p>
                  </a:txBody>
                  <a:tcPr/>
                </a:tc>
              </a:tr>
              <a:tr h="263718">
                <a:tc>
                  <a:txBody>
                    <a:bodyPr/>
                    <a:lstStyle/>
                    <a:p>
                      <a:r>
                        <a:rPr lang="pt-BR" dirty="0" smtClean="0"/>
                        <a:t>MAMOGRAFIA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RADIOGRAFIA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17,93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RESSONANCIA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4.031,25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SOBREAVISO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97,56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TERAPIA 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342,00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TOMOGRAFIA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619,00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ULTRASSONOGRAFIA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12.481,35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UROTOMOGRAFIA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000" i="1" dirty="0" smtClean="0"/>
                        <a:t>Fonte inovadora G-CIS  AMARP </a:t>
                      </a: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39.868,17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pt-BR" sz="3200" dirty="0"/>
              <a:t>CONSÓRCIO </a:t>
            </a:r>
            <a:r>
              <a:rPr lang="pt-BR" sz="3200" dirty="0" smtClean="0"/>
              <a:t>AMARP/2016</a:t>
            </a:r>
            <a:br>
              <a:rPr lang="pt-BR" sz="3200" dirty="0" smtClean="0"/>
            </a:br>
            <a:r>
              <a:rPr lang="pt-BR" sz="3200" dirty="0" smtClean="0"/>
              <a:t>PARTE VARIÁVEL UTILIZADO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1892945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algn="ctr"/>
            <a:r>
              <a:rPr lang="pt-BR" sz="6600" dirty="0" smtClean="0">
                <a:solidFill>
                  <a:schemeClr val="accent2"/>
                </a:solidFill>
              </a:rPr>
              <a:t>OBRIGADO PELA PRESENÇA DE TODOS!</a:t>
            </a:r>
            <a:endParaRPr lang="pt-BR" sz="6600" dirty="0">
              <a:solidFill>
                <a:schemeClr val="accent2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873995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Despesas </a:t>
            </a:r>
            <a:r>
              <a:rPr lang="pt-BR" dirty="0"/>
              <a:t>com </a:t>
            </a:r>
            <a:r>
              <a:rPr lang="pt-BR" dirty="0" smtClean="0"/>
              <a:t>Pessoal e Encargos: R$822.970,88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/>
              <a:t>Outras Despesas de </a:t>
            </a:r>
            <a:r>
              <a:rPr lang="pt-BR" dirty="0" smtClean="0"/>
              <a:t>Pessoal PAB Fixo: R$47.827,68</a:t>
            </a:r>
          </a:p>
          <a:p>
            <a:pPr marL="109728" indent="0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Outras Despesas de Pessoal PAB Variável: R$149.512,99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DESPESAS COM FOLHA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948355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Material de Processamento de Dados: R$555,00</a:t>
            </a:r>
          </a:p>
          <a:p>
            <a:r>
              <a:rPr lang="pt-BR" dirty="0" smtClean="0"/>
              <a:t>Material Elétrico e Eletrônico  : R$263,00</a:t>
            </a:r>
          </a:p>
          <a:p>
            <a:r>
              <a:rPr lang="pt-BR" dirty="0" smtClean="0"/>
              <a:t>Material para Manutenção de Veículos: R$761,50</a:t>
            </a:r>
          </a:p>
          <a:p>
            <a:r>
              <a:rPr lang="pt-BR" dirty="0" smtClean="0"/>
              <a:t>Material e conservação de Veículos:  R$310,00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MATERIAL DE CONSUMO</a:t>
            </a:r>
            <a:br>
              <a:rPr lang="pt-BR" dirty="0" smtClean="0"/>
            </a:br>
            <a:r>
              <a:rPr lang="pt-BR" dirty="0" smtClean="0"/>
              <a:t>PMAQ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6816875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Material Odontológico: R$ 4.749,71</a:t>
            </a:r>
          </a:p>
          <a:p>
            <a:r>
              <a:rPr lang="pt-BR" dirty="0" smtClean="0"/>
              <a:t>Material de Expediente:R$1.358,50</a:t>
            </a:r>
          </a:p>
          <a:p>
            <a:r>
              <a:rPr lang="pt-BR" dirty="0" smtClean="0"/>
              <a:t>Material de Limpeza e Produção de Higienização: R$1.977,65</a:t>
            </a:r>
          </a:p>
          <a:p>
            <a:r>
              <a:rPr lang="pt-BR" dirty="0" smtClean="0"/>
              <a:t>Material para Manutenção de bens Imóveis: R$1.987,10</a:t>
            </a:r>
          </a:p>
          <a:p>
            <a:r>
              <a:rPr lang="pt-BR" dirty="0" smtClean="0"/>
              <a:t>Material para Manutenção de Bens Móveis: R$1.768,05</a:t>
            </a:r>
          </a:p>
          <a:p>
            <a:r>
              <a:rPr lang="pt-BR" dirty="0" smtClean="0"/>
              <a:t>Material Elétrico e Eletrônico: R$388,90</a:t>
            </a:r>
          </a:p>
          <a:p>
            <a:r>
              <a:rPr lang="pt-BR" dirty="0" smtClean="0"/>
              <a:t>Material de Proteção e Segurança: R$2.251,80</a:t>
            </a:r>
          </a:p>
          <a:p>
            <a:r>
              <a:rPr lang="pt-BR" dirty="0" smtClean="0"/>
              <a:t>Material Hospitalar: R$12.527,61</a:t>
            </a:r>
          </a:p>
          <a:p>
            <a:pPr marL="109728" indent="0">
              <a:buNone/>
            </a:pPr>
            <a:endParaRPr lang="pt-BR" dirty="0" smtClean="0"/>
          </a:p>
          <a:p>
            <a:endParaRPr lang="pt-BR" dirty="0"/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MATERIAL DE CONSUMO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42237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Material Laboratorial: R$ 1.130,00</a:t>
            </a:r>
          </a:p>
          <a:p>
            <a:r>
              <a:rPr lang="pt-BR" dirty="0" smtClean="0"/>
              <a:t>Material de Sinalização Visual e Afins:R$2.835,00</a:t>
            </a:r>
          </a:p>
          <a:p>
            <a:r>
              <a:rPr lang="pt-BR" dirty="0" smtClean="0"/>
              <a:t>Material p/ cons. e </a:t>
            </a:r>
            <a:r>
              <a:rPr lang="pt-BR" dirty="0" err="1"/>
              <a:t>M</a:t>
            </a:r>
            <a:r>
              <a:rPr lang="pt-BR" dirty="0" err="1" smtClean="0"/>
              <a:t>anut</a:t>
            </a:r>
            <a:r>
              <a:rPr lang="pt-BR" dirty="0" smtClean="0"/>
              <a:t>. De bens de uso comum do povo: R$ 89,00</a:t>
            </a:r>
          </a:p>
          <a:p>
            <a:r>
              <a:rPr lang="pt-BR" dirty="0" smtClean="0"/>
              <a:t>Material de Consumo – Pagamento Antecipado: R$7.871,98</a:t>
            </a:r>
          </a:p>
          <a:p>
            <a:r>
              <a:rPr lang="pt-BR" dirty="0" smtClean="0"/>
              <a:t>Material para Manutenção de Veículos: R$16.401,41</a:t>
            </a:r>
          </a:p>
          <a:p>
            <a:r>
              <a:rPr lang="pt-BR" dirty="0" smtClean="0"/>
              <a:t>Manutenção e Conservação de Veículos:R$7.217,23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Material de Consumo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699189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Medicamentos: R$ 6.380,83</a:t>
            </a:r>
          </a:p>
          <a:p>
            <a:r>
              <a:rPr lang="pt-BR" dirty="0" smtClean="0"/>
              <a:t>Outros Materiais de Distribuição Gratuita: R$ 21.355,10</a:t>
            </a:r>
          </a:p>
          <a:p>
            <a:r>
              <a:rPr lang="pt-BR" dirty="0" smtClean="0"/>
              <a:t>Passagens e Despesas com Locomoção: R$ 1.273,20</a:t>
            </a:r>
          </a:p>
          <a:p>
            <a:r>
              <a:rPr lang="pt-BR" dirty="0" smtClean="0"/>
              <a:t>Manutenção de software: R$ 450,00</a:t>
            </a:r>
          </a:p>
          <a:p>
            <a:r>
              <a:rPr lang="pt-BR" dirty="0" smtClean="0"/>
              <a:t>Sentenças judiciais: R$ 1.439,41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MATERIAL DE CONSUMO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3383120"/>
      </p:ext>
    </p:extLst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Execução Orçamentária Delegada a Consórcios Públicos - MAC:R$1.921,12</a:t>
            </a:r>
          </a:p>
          <a:p>
            <a:r>
              <a:rPr lang="pt-BR" dirty="0" smtClean="0"/>
              <a:t>Diárias: R$ 400,00</a:t>
            </a:r>
          </a:p>
          <a:p>
            <a:r>
              <a:rPr lang="pt-BR" dirty="0" smtClean="0"/>
              <a:t>Material Farmacológico: R$ 3.511,32</a:t>
            </a:r>
          </a:p>
          <a:p>
            <a:r>
              <a:rPr lang="pt-BR" dirty="0" smtClean="0"/>
              <a:t>Serviços de Seleção e Treinamento: R$ 500,00</a:t>
            </a:r>
          </a:p>
          <a:p>
            <a:r>
              <a:rPr lang="pt-BR" dirty="0" smtClean="0"/>
              <a:t>Serviços Bancários: R$ 8,45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MANUTENÇÃO PROGRAMA </a:t>
            </a:r>
            <a:br>
              <a:rPr lang="pt-BR" dirty="0" smtClean="0"/>
            </a:br>
            <a:r>
              <a:rPr lang="pt-BR" dirty="0" smtClean="0"/>
              <a:t>SAÚDE ESTADO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9303677"/>
      </p:ext>
    </p:extLst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9171</TotalTime>
  <Words>1152</Words>
  <Application>Microsoft Office PowerPoint</Application>
  <PresentationFormat>Apresentação na tela (4:3)</PresentationFormat>
  <Paragraphs>554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Concurso</vt:lpstr>
      <vt:lpstr>AUDIÊNCIA PÚBLICA DA SAÚDE</vt:lpstr>
      <vt:lpstr>DESPESAS LIQUIDADAS JANEIRO/AGOSTO DE 2016</vt:lpstr>
      <vt:lpstr>PATRIMONIAL</vt:lpstr>
      <vt:lpstr>DESPESAS COM FOLHA</vt:lpstr>
      <vt:lpstr>MATERIAL DE CONSUMO PMAQ</vt:lpstr>
      <vt:lpstr>MATERIAL DE CONSUMO</vt:lpstr>
      <vt:lpstr>Material de Consumo</vt:lpstr>
      <vt:lpstr>MATERIAL DE CONSUMO</vt:lpstr>
      <vt:lpstr>MANUTENÇÃO PROGRAMA  SAÚDE ESTADO</vt:lpstr>
      <vt:lpstr>PRESTAÇÃO DE SERVIÇOS PMAQ</vt:lpstr>
      <vt:lpstr>Prestação de Serviços</vt:lpstr>
      <vt:lpstr>Prestação de Serviços</vt:lpstr>
      <vt:lpstr>Valor Acumulado  no Ano</vt:lpstr>
      <vt:lpstr>ORIGEM DO RECURSOS</vt:lpstr>
      <vt:lpstr>ORIGEM DO RECURSOS</vt:lpstr>
      <vt:lpstr>ORIGEM DO RECURSOS</vt:lpstr>
      <vt:lpstr>Aplicação Mínima de 15%</vt:lpstr>
      <vt:lpstr>ATIVIDADES</vt:lpstr>
      <vt:lpstr> </vt:lpstr>
      <vt:lpstr>Apresentação do PowerPoint</vt:lpstr>
      <vt:lpstr>Consultas e Pré consultas</vt:lpstr>
      <vt:lpstr>Vacinas Nascidos Vivos e Óbitos</vt:lpstr>
      <vt:lpstr>Medicamentos</vt:lpstr>
      <vt:lpstr>Atividades Diversas</vt:lpstr>
      <vt:lpstr>Atividades Diversas</vt:lpstr>
      <vt:lpstr>EXAMES DE RAIO-X</vt:lpstr>
      <vt:lpstr>ATENDIMENTOS HOSPITAIS</vt:lpstr>
      <vt:lpstr>ESF – ESTRATÉGIA SAÚDE DA FAMÍLIA</vt:lpstr>
      <vt:lpstr>PSICOLOGIA  E ASSISTENTE SOCIAL</vt:lpstr>
      <vt:lpstr>PATRIMÔNIO</vt:lpstr>
      <vt:lpstr>CIRURGIAS ELETIVAS</vt:lpstr>
      <vt:lpstr>CONSÓRCIO AMARP/2016 PARTE VARIÁVEL UTILIZADO  MAIO/AGOSTO</vt:lpstr>
      <vt:lpstr>CONSÓRCIO AMARP/2016 PARTE VARIÁVEL UTILIZADO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DA SAÚDE</dc:title>
  <dc:creator>user</dc:creator>
  <cp:lastModifiedBy>Solange</cp:lastModifiedBy>
  <cp:revision>544</cp:revision>
  <cp:lastPrinted>2016-09-28T11:36:00Z</cp:lastPrinted>
  <dcterms:created xsi:type="dcterms:W3CDTF">2011-04-19T11:17:28Z</dcterms:created>
  <dcterms:modified xsi:type="dcterms:W3CDTF">2017-02-20T19:53:52Z</dcterms:modified>
</cp:coreProperties>
</file>