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92" r:id="rId4"/>
    <p:sldId id="291" r:id="rId5"/>
    <p:sldId id="284" r:id="rId6"/>
    <p:sldId id="285" r:id="rId7"/>
    <p:sldId id="289" r:id="rId8"/>
    <p:sldId id="287" r:id="rId9"/>
    <p:sldId id="277" r:id="rId10"/>
    <p:sldId id="279" r:id="rId11"/>
    <p:sldId id="280" r:id="rId12"/>
    <p:sldId id="281" r:id="rId13"/>
    <p:sldId id="282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73" r:id="rId23"/>
    <p:sldId id="275" r:id="rId24"/>
    <p:sldId id="266" r:id="rId25"/>
    <p:sldId id="267" r:id="rId26"/>
    <p:sldId id="274" r:id="rId27"/>
    <p:sldId id="298" r:id="rId28"/>
    <p:sldId id="296" r:id="rId29"/>
    <p:sldId id="297" r:id="rId30"/>
    <p:sldId id="293" r:id="rId3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8" d="100"/>
          <a:sy n="78" d="100"/>
        </p:scale>
        <p:origin x="-114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2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30/05/2016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400" dirty="0" smtClean="0"/>
              <a:t>1º QUADRIMESTRE 2016</a:t>
            </a:r>
          </a:p>
          <a:p>
            <a:r>
              <a:rPr lang="pt-BR" sz="6400" dirty="0" smtClean="0"/>
              <a:t>JANEIRO A ABRIL</a:t>
            </a:r>
          </a:p>
          <a:p>
            <a:r>
              <a:rPr lang="pt-BR" sz="3700" dirty="0" smtClean="0"/>
              <a:t>LC </a:t>
            </a:r>
            <a:r>
              <a:rPr lang="pt-BR" sz="3700" dirty="0"/>
              <a:t>Nº </a:t>
            </a:r>
            <a:r>
              <a:rPr lang="pt-BR" sz="3700" dirty="0" smtClean="0"/>
              <a:t>141 </a:t>
            </a:r>
            <a:r>
              <a:rPr lang="pt-BR" sz="3700" dirty="0"/>
              <a:t>DE 13 DE JANEIRO DE 2012</a:t>
            </a:r>
          </a:p>
          <a:p>
            <a:r>
              <a:rPr lang="pt-BR" sz="3700" dirty="0"/>
              <a:t>ART.36</a:t>
            </a:r>
          </a:p>
          <a:p>
            <a:endParaRPr lang="pt-BR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04895"/>
              </p:ext>
            </p:extLst>
          </p:nvPr>
        </p:nvGraphicFramePr>
        <p:xfrm>
          <a:off x="1524000" y="1397000"/>
          <a:ext cx="6096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MUNICIPAIS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317,29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14.229,49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2.574,00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7.499,00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</a:t>
                      </a:r>
                      <a:r>
                        <a:rPr lang="pt-BR" baseline="0" dirty="0" smtClean="0"/>
                        <a:t>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 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88,30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25.041,73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54497"/>
              </p:ext>
            </p:extLst>
          </p:nvPr>
        </p:nvGraphicFramePr>
        <p:xfrm>
          <a:off x="1524000" y="1397000"/>
          <a:ext cx="6096000" cy="376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IMPOSTO ESTADUAIS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199.874,59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8.694,72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IPI EXPORTAÇÃO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2.967,26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211.536,57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03718"/>
              </p:ext>
            </p:extLst>
          </p:nvPr>
        </p:nvGraphicFramePr>
        <p:xfrm>
          <a:off x="1524000" y="1397000"/>
          <a:ext cx="6096000" cy="334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FEDERAIS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306.475,28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18,25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ICMS LC 87/96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798,06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307.291,59</a:t>
                      </a:r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SOMATÓRIO 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543.869,89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Aplicação Mínima de 15%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06741"/>
              </p:ext>
            </p:extLst>
          </p:nvPr>
        </p:nvGraphicFramePr>
        <p:xfrm>
          <a:off x="539552" y="1407160"/>
          <a:ext cx="7920880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811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R$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Receita Bruta  de Impostos e Transferências (Base de Cálculo)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3.625.799,32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</a:t>
                      </a:r>
                      <a:r>
                        <a:rPr lang="pt-BR" baseline="0" dirty="0" smtClean="0"/>
                        <a:t> mínima  de recursos até abril/2016.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543.869,88</a:t>
                      </a:r>
                      <a:endParaRPr lang="pt-BR" b="1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647.957,08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b="1" dirty="0" smtClean="0"/>
                    </a:p>
                    <a:p>
                      <a:pPr algn="just"/>
                      <a:r>
                        <a:rPr lang="pt-BR" b="1" dirty="0" smtClean="0"/>
                        <a:t>Percentual aplicado no ano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17,87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0776775"/>
              </p:ext>
            </p:extLst>
          </p:nvPr>
        </p:nvGraphicFramePr>
        <p:xfrm>
          <a:off x="357158" y="714356"/>
          <a:ext cx="8175282" cy="501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85"/>
                <a:gridCol w="1085217"/>
                <a:gridCol w="1091232"/>
                <a:gridCol w="1079204"/>
                <a:gridCol w="1153044"/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JAN.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MARÇO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ABRIL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laboratoriais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567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1.273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1.239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sorológicos LACEN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Mamografias (SUS)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Internação hospitalar (AIH)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Pacientes p/ tratamento</a:t>
                      </a:r>
                      <a:r>
                        <a:rPr lang="pt-BR" sz="1600" baseline="0" dirty="0" smtClean="0"/>
                        <a:t> fora de domicílio (TFD)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encaminhadas consórcio CIS AMARP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85</a:t>
                      </a:r>
                      <a:endParaRPr lang="pt-BR" sz="16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Sessões</a:t>
                      </a:r>
                      <a:r>
                        <a:rPr lang="pt-BR" sz="1600" baseline="0" dirty="0" smtClean="0"/>
                        <a:t> de Fisioterapia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160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H.Frei Rogério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79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Hospital Universitário Sta. Terezinha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27</a:t>
                      </a:r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transportadas para tratamento de saúde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050750"/>
              </p:ext>
            </p:extLst>
          </p:nvPr>
        </p:nvGraphicFramePr>
        <p:xfrm>
          <a:off x="457200" y="1481138"/>
          <a:ext cx="82296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28"/>
                <a:gridCol w="1353400"/>
                <a:gridCol w="1512168"/>
                <a:gridCol w="1512168"/>
                <a:gridCol w="17385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</a:t>
                      </a:r>
                      <a:r>
                        <a:rPr lang="pt-BR" baseline="0" dirty="0" smtClean="0"/>
                        <a:t> Médicos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odontológicas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r>
                        <a:rPr lang="pt-BR" baseline="0" dirty="0" smtClean="0"/>
                        <a:t> coletivo - Flúor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Escovação</a:t>
                      </a:r>
                      <a:r>
                        <a:rPr lang="pt-BR" baseline="0" dirty="0" smtClean="0"/>
                        <a:t>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</a:t>
                      </a:r>
                      <a:r>
                        <a:rPr lang="pt-BR" baseline="0" dirty="0" smtClean="0"/>
                        <a:t>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172770"/>
              </p:ext>
            </p:extLst>
          </p:nvPr>
        </p:nvGraphicFramePr>
        <p:xfrm>
          <a:off x="428596" y="2928935"/>
          <a:ext cx="8229600" cy="92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55827"/>
              </p:ext>
            </p:extLst>
          </p:nvPr>
        </p:nvGraphicFramePr>
        <p:xfrm>
          <a:off x="500034" y="4357694"/>
          <a:ext cx="81439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92"/>
                <a:gridCol w="1674993"/>
                <a:gridCol w="1674993"/>
                <a:gridCol w="1559477"/>
                <a:gridCol w="155947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17131"/>
              </p:ext>
            </p:extLst>
          </p:nvPr>
        </p:nvGraphicFramePr>
        <p:xfrm>
          <a:off x="457200" y="1481138"/>
          <a:ext cx="8229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296144"/>
                <a:gridCol w="1368152"/>
                <a:gridCol w="1152128"/>
                <a:gridCol w="11624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Excepcionais (Padronizados pelo 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Diárias: R$2.850,00</a:t>
            </a:r>
          </a:p>
          <a:p>
            <a:r>
              <a:rPr lang="pt-BR" dirty="0" smtClean="0"/>
              <a:t>Serviços de Seleção e Treinamento:R$500,00</a:t>
            </a:r>
          </a:p>
          <a:p>
            <a:r>
              <a:rPr lang="pt-BR" dirty="0" smtClean="0"/>
              <a:t>Combustíveis e Lubrificantes Automotivos: R$19.779,60</a:t>
            </a:r>
          </a:p>
          <a:p>
            <a:r>
              <a:rPr lang="pt-BR" dirty="0" smtClean="0"/>
              <a:t>Gás Engarrafado: R$426,20</a:t>
            </a:r>
          </a:p>
          <a:p>
            <a:r>
              <a:rPr lang="pt-BR" dirty="0" smtClean="0"/>
              <a:t>Material Farmacológico (Medicamentos): R$55.442,15 </a:t>
            </a:r>
          </a:p>
          <a:p>
            <a:r>
              <a:rPr lang="pt-BR" dirty="0" smtClean="0"/>
              <a:t>Material Farmacológico Farmácia Básica Federal: R$2.391,08</a:t>
            </a:r>
          </a:p>
          <a:p>
            <a:r>
              <a:rPr lang="pt-BR" dirty="0" smtClean="0"/>
              <a:t>Material de Processamento de Dados: R$280,50</a:t>
            </a:r>
          </a:p>
          <a:p>
            <a:r>
              <a:rPr lang="pt-BR" dirty="0" smtClean="0"/>
              <a:t>Material de Acondicionamento e Embalagens:R$195,43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DESPESAS LIQUIDADAS</a:t>
            </a:r>
            <a:br>
              <a:rPr lang="pt-BR" dirty="0" smtClean="0"/>
            </a:br>
            <a:r>
              <a:rPr lang="pt-BR" dirty="0" smtClean="0"/>
              <a:t>JANEIRO/ABRIL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4496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94152"/>
              </p:ext>
            </p:extLst>
          </p:nvPr>
        </p:nvGraphicFramePr>
        <p:xfrm>
          <a:off x="457200" y="1481138"/>
          <a:ext cx="829126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008112"/>
                <a:gridCol w="1224136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 (gestantes</a:t>
                      </a:r>
                      <a:r>
                        <a:rPr lang="pt-BR" baseline="0" dirty="0" smtClean="0"/>
                        <a:t> e crianças até 05 anos)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Condicionalidades</a:t>
                      </a:r>
                      <a:r>
                        <a:rPr lang="pt-BR" baseline="0" dirty="0" smtClean="0"/>
                        <a:t> Bolsa </a:t>
                      </a:r>
                      <a:r>
                        <a:rPr lang="pt-BR" baseline="0" dirty="0" smtClean="0"/>
                        <a:t>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Sutura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</a:t>
                      </a:r>
                      <a:r>
                        <a:rPr lang="pt-BR" baseline="0" dirty="0" smtClean="0"/>
                        <a:t> do pezinho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270702"/>
              </p:ext>
            </p:extLst>
          </p:nvPr>
        </p:nvGraphicFramePr>
        <p:xfrm>
          <a:off x="457200" y="1481138"/>
          <a:ext cx="82296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008112"/>
                <a:gridCol w="1224136"/>
                <a:gridCol w="1224136"/>
                <a:gridCol w="116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678370"/>
              </p:ext>
            </p:extLst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512168"/>
                <a:gridCol w="1512168"/>
                <a:gridCol w="151216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 M.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982608"/>
              </p:ext>
            </p:extLst>
          </p:nvPr>
        </p:nvGraphicFramePr>
        <p:xfrm>
          <a:off x="457200" y="1321441"/>
          <a:ext cx="8229600" cy="323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342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HOSPITAL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ATENDIMENTOS </a:t>
                      </a:r>
                    </a:p>
                    <a:p>
                      <a:pPr algn="ctr"/>
                      <a:r>
                        <a:rPr lang="pt-BR" dirty="0" smtClean="0"/>
                        <a:t>JANEIRO A ABRIL</a:t>
                      </a:r>
                      <a:endParaRPr lang="pt-BR" dirty="0"/>
                    </a:p>
                  </a:txBody>
                  <a:tcPr/>
                </a:tc>
              </a:tr>
              <a:tr h="963423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</a:t>
                      </a:r>
                      <a:r>
                        <a:rPr lang="pt-BR" baseline="0" dirty="0" smtClean="0"/>
                        <a:t> Municipal</a:t>
                      </a:r>
                    </a:p>
                    <a:p>
                      <a:pPr algn="ctr"/>
                      <a:r>
                        <a:rPr lang="pt-BR" dirty="0" smtClean="0"/>
                        <a:t>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R$27.200,00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293</a:t>
                      </a:r>
                    </a:p>
                  </a:txBody>
                  <a:tcPr/>
                </a:tc>
              </a:tr>
              <a:tr h="138467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 Universitário</a:t>
                      </a:r>
                    </a:p>
                    <a:p>
                      <a:pPr algn="ctr"/>
                      <a:r>
                        <a:rPr lang="pt-BR" dirty="0" smtClean="0"/>
                        <a:t>Santa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R$21.040,00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73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ATENDIMENTOS HOSPITAIS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320505"/>
              </p:ext>
            </p:extLst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936104"/>
                <a:gridCol w="1008112"/>
                <a:gridCol w="1080120"/>
                <a:gridCol w="1018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Visitas Profissional</a:t>
                      </a:r>
                      <a:r>
                        <a:rPr lang="pt-BR" baseline="0" smtClean="0"/>
                        <a:t> de Nível Médio 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ESF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Atividades</a:t>
                      </a:r>
                      <a:r>
                        <a:rPr lang="pt-BR" baseline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E</a:t>
            </a:r>
            <a:r>
              <a:rPr lang="pt-BR" sz="3200" dirty="0" smtClean="0"/>
              <a:t>SF – ESTRATÉGIA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04524"/>
              </p:ext>
            </p:extLst>
          </p:nvPr>
        </p:nvGraphicFramePr>
        <p:xfrm>
          <a:off x="457200" y="1556792"/>
          <a:ext cx="82296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32"/>
                <a:gridCol w="1397618"/>
                <a:gridCol w="1397618"/>
                <a:gridCol w="1284816"/>
                <a:gridCol w="1284816"/>
              </a:tblGrid>
              <a:tr h="2951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Psicóloga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Assistente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PSICOLOGIA </a:t>
            </a:r>
            <a:br>
              <a:rPr lang="pt-BR" dirty="0" smtClean="0"/>
            </a:br>
            <a:r>
              <a:rPr lang="pt-BR" dirty="0" smtClean="0"/>
              <a:t>E ASSISTENTE SOCIAL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484996"/>
              </p:ext>
            </p:extLst>
          </p:nvPr>
        </p:nvGraphicFramePr>
        <p:xfrm>
          <a:off x="457200" y="1481138"/>
          <a:ext cx="8229600" cy="321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DESCRIÇÃO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(R$)</a:t>
                      </a:r>
                      <a:endParaRPr lang="pt-BR" sz="2400" dirty="0"/>
                    </a:p>
                  </a:txBody>
                  <a:tcPr/>
                </a:tc>
              </a:tr>
              <a:tr h="230444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Bens imóveis, móveis,</a:t>
                      </a:r>
                      <a:r>
                        <a:rPr lang="pt-BR" baseline="0" dirty="0" smtClean="0"/>
                        <a:t> veículos, equipamentos,  aparelhos, utensílios etc.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1.419.859,26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TOTAL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1.419.859,26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PATRIMÔNIO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55940"/>
              </p:ext>
            </p:extLst>
          </p:nvPr>
        </p:nvGraphicFramePr>
        <p:xfrm>
          <a:off x="457200" y="1481138"/>
          <a:ext cx="82296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02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Catarata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01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CIRURGIAS ELETIVAS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83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23571"/>
              </p:ext>
            </p:extLst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ANGIOTOMOGRAFIA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COLONOSCOPIA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1.512,00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</a:t>
                      </a:r>
                      <a:r>
                        <a:rPr lang="pt-BR" baseline="0" dirty="0" smtClean="0"/>
                        <a:t> POS-CIRURGICA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ANESTESISTA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PSIQUIATRIA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2.080,00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CONSULTAS EM</a:t>
                      </a:r>
                      <a:r>
                        <a:rPr lang="pt-BR" baseline="0" dirty="0" smtClean="0"/>
                        <a:t> ESPECIALIDADE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DENSITOMETRIA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275,50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ENDOSCOPIA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1.858,50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NEUROLOGIA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2.770,00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CONSÓRCIO </a:t>
            </a:r>
            <a:r>
              <a:rPr lang="pt-BR" sz="2800" dirty="0" smtClean="0"/>
              <a:t>AMARP/2016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PARTE </a:t>
            </a:r>
            <a:r>
              <a:rPr lang="pt-BR" sz="2800" dirty="0" smtClean="0"/>
              <a:t>VARIÁVEL UTILIZADO </a:t>
            </a:r>
            <a:br>
              <a:rPr lang="pt-BR" sz="2800" dirty="0" smtClean="0"/>
            </a:br>
            <a:r>
              <a:rPr lang="pt-BR" sz="2800" dirty="0" smtClean="0"/>
              <a:t>JANEIRO /ABRIL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712783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875059"/>
              </p:ext>
            </p:extLst>
          </p:nvPr>
        </p:nvGraphicFramePr>
        <p:xfrm>
          <a:off x="457200" y="1481138"/>
          <a:ext cx="8229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120,00</a:t>
                      </a:r>
                      <a:endParaRPr lang="pt-BR" dirty="0"/>
                    </a:p>
                  </a:txBody>
                  <a:tcPr/>
                </a:tc>
              </a:tr>
              <a:tr h="27515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PNEUMOLOGIA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152,50</a:t>
                      </a:r>
                      <a:endParaRPr lang="pt-BR" dirty="0"/>
                    </a:p>
                  </a:txBody>
                  <a:tcPr/>
                </a:tc>
              </a:tr>
              <a:tr h="269438">
                <a:tc>
                  <a:txBody>
                    <a:bodyPr/>
                    <a:lstStyle/>
                    <a:p>
                      <a:r>
                        <a:rPr lang="pt-BR" dirty="0" smtClean="0"/>
                        <a:t>PAAF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600,00</a:t>
                      </a:r>
                      <a:endParaRPr lang="pt-BR" dirty="0"/>
                    </a:p>
                  </a:txBody>
                  <a:tcPr/>
                </a:tc>
              </a:tr>
              <a:tr h="263718">
                <a:tc>
                  <a:txBody>
                    <a:bodyPr/>
                    <a:lstStyle/>
                    <a:p>
                      <a:r>
                        <a:rPr lang="pt-BR" dirty="0" smtClean="0"/>
                        <a:t>POLIPECTOMIA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RESSONANCIA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4.837,50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SOBREAVISO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73,17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1.786,18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9.112,95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UROTOMOGRAFIA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34.258,30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CONSÓRCIO </a:t>
            </a:r>
            <a:r>
              <a:rPr lang="pt-BR" sz="3600" dirty="0" smtClean="0"/>
              <a:t>AMARP/2016</a:t>
            </a:r>
            <a:br>
              <a:rPr lang="pt-BR" sz="3600" dirty="0" smtClean="0"/>
            </a:br>
            <a:r>
              <a:rPr lang="pt-BR" sz="3600" dirty="0" smtClean="0"/>
              <a:t>PARTE VARIÁVEL UTILIZADO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18929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t-BR" dirty="0"/>
          </a:p>
          <a:p>
            <a:r>
              <a:rPr lang="pt-BR" dirty="0"/>
              <a:t>Equipamento e Mat. </a:t>
            </a:r>
            <a:r>
              <a:rPr lang="pt-BR" dirty="0" smtClean="0"/>
              <a:t>Permanente:R$1.180,00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PATRIMONIAL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100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6600" dirty="0" smtClean="0">
                <a:solidFill>
                  <a:schemeClr val="accent2"/>
                </a:solidFill>
              </a:rPr>
              <a:t>OBRIGADO PELA PRESENÇA DE TODOS!</a:t>
            </a:r>
            <a:endParaRPr lang="pt-BR" sz="6600" dirty="0">
              <a:solidFill>
                <a:schemeClr val="accent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7399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Despesas </a:t>
            </a:r>
            <a:r>
              <a:rPr lang="pt-BR" dirty="0"/>
              <a:t>com </a:t>
            </a:r>
            <a:r>
              <a:rPr lang="pt-BR" dirty="0" smtClean="0"/>
              <a:t>Pessoal e Encargos: R$376.904,56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/>
              <a:t>Outras Despesas de </a:t>
            </a:r>
            <a:r>
              <a:rPr lang="pt-BR" dirty="0" smtClean="0"/>
              <a:t>Pessoal PAB Fixo: R$17.440,00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Outras Despesas de Pessoal PAB Variável: R$79.006,50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DESPESAS COM FOLHA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4835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Material Odontológico: R$ 2.513,64</a:t>
            </a:r>
          </a:p>
          <a:p>
            <a:r>
              <a:rPr lang="pt-BR" dirty="0" smtClean="0"/>
              <a:t>Material de Expediente:R$631,00</a:t>
            </a:r>
          </a:p>
          <a:p>
            <a:r>
              <a:rPr lang="pt-BR" dirty="0" smtClean="0"/>
              <a:t>Material de Limpeza e Produção de Higienização: R$520,30</a:t>
            </a:r>
          </a:p>
          <a:p>
            <a:r>
              <a:rPr lang="pt-BR" dirty="0" smtClean="0"/>
              <a:t>Material para Manutenção de bens Imóveis: R$1.987,10 </a:t>
            </a:r>
          </a:p>
          <a:p>
            <a:r>
              <a:rPr lang="pt-BR" dirty="0" smtClean="0"/>
              <a:t>Material para Manutenção de Bens Móveis: R$817,75 </a:t>
            </a:r>
          </a:p>
          <a:p>
            <a:r>
              <a:rPr lang="pt-BR" dirty="0" smtClean="0"/>
              <a:t>Material Elétrico e Eletrônico: R$231,90</a:t>
            </a:r>
          </a:p>
          <a:p>
            <a:r>
              <a:rPr lang="pt-BR" dirty="0" smtClean="0"/>
              <a:t>Material de Proteção e Segurança: R$946,00</a:t>
            </a:r>
          </a:p>
          <a:p>
            <a:r>
              <a:rPr lang="pt-BR" dirty="0" smtClean="0"/>
              <a:t>Material Hospitalar: R$9.580,55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MATERIAL DE CONSUMO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223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Material de Sinalização Visual e Afins:R$2.835,00</a:t>
            </a:r>
          </a:p>
          <a:p>
            <a:r>
              <a:rPr lang="pt-BR" dirty="0" smtClean="0"/>
              <a:t>Material de Consumo – Pagamento Antecipado: R$4.213,94</a:t>
            </a:r>
          </a:p>
          <a:p>
            <a:r>
              <a:rPr lang="pt-BR" dirty="0" smtClean="0"/>
              <a:t>Material para Manutenção de Veículos: R$10.394,01</a:t>
            </a:r>
          </a:p>
          <a:p>
            <a:r>
              <a:rPr lang="pt-BR" dirty="0" smtClean="0"/>
              <a:t>Manutenção e Conservação de Veículos:R$3.389,20</a:t>
            </a:r>
          </a:p>
          <a:p>
            <a:r>
              <a:rPr lang="pt-BR" dirty="0" smtClean="0"/>
              <a:t>Material de Distribuição Gratuita: R$7.270,10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Material de Consumo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9918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Serviços de Energia Elétrica: R$3.354,33 </a:t>
            </a:r>
          </a:p>
          <a:p>
            <a:r>
              <a:rPr lang="pt-BR" dirty="0" smtClean="0"/>
              <a:t>Serviços de Água e Esgoto: R$282,20 </a:t>
            </a:r>
          </a:p>
          <a:p>
            <a:r>
              <a:rPr lang="pt-BR" dirty="0" smtClean="0"/>
              <a:t>Serviços de Telecomunicações: R$1.495,16</a:t>
            </a:r>
          </a:p>
          <a:p>
            <a:r>
              <a:rPr lang="pt-BR" dirty="0" smtClean="0"/>
              <a:t>Serviços </a:t>
            </a:r>
            <a:r>
              <a:rPr lang="pt-BR" dirty="0" err="1" smtClean="0"/>
              <a:t>Médico-Hospitalar,Odontológico</a:t>
            </a:r>
            <a:r>
              <a:rPr lang="pt-BR" dirty="0" smtClean="0"/>
              <a:t> e Laboratorial:</a:t>
            </a:r>
            <a:r>
              <a:rPr lang="pt-BR" dirty="0"/>
              <a:t> </a:t>
            </a:r>
            <a:r>
              <a:rPr lang="pt-BR" dirty="0" smtClean="0"/>
              <a:t>R$78.374,00</a:t>
            </a:r>
          </a:p>
          <a:p>
            <a:r>
              <a:rPr lang="pt-BR" dirty="0" err="1" smtClean="0"/>
              <a:t>Transf</a:t>
            </a:r>
            <a:r>
              <a:rPr lang="pt-BR" dirty="0" smtClean="0"/>
              <a:t>. A Consórcios Públicos: R$18.600,00</a:t>
            </a:r>
          </a:p>
          <a:p>
            <a:r>
              <a:rPr lang="pt-BR" dirty="0" smtClean="0"/>
              <a:t>Outros Serviços de Terceiros PJ: R$1.577,80 </a:t>
            </a:r>
          </a:p>
          <a:p>
            <a:r>
              <a:rPr lang="pt-BR" dirty="0" smtClean="0"/>
              <a:t>Coleta de Lixo e demais resíduos:R$5.584,00</a:t>
            </a:r>
          </a:p>
          <a:p>
            <a:r>
              <a:rPr lang="pt-BR" dirty="0" smtClean="0"/>
              <a:t>Multas </a:t>
            </a:r>
            <a:r>
              <a:rPr lang="pt-BR" dirty="0" smtClean="0"/>
              <a:t>e Infrações de Trânsito: R$306,46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Prestação de Serviços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6529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200" dirty="0" smtClean="0"/>
              <a:t>Seguros em Geral: R$1.097,90</a:t>
            </a:r>
          </a:p>
          <a:p>
            <a:r>
              <a:rPr lang="pt-BR" sz="3200" dirty="0" smtClean="0"/>
              <a:t>Serviços Bancários:R$92,95</a:t>
            </a:r>
          </a:p>
          <a:p>
            <a:r>
              <a:rPr lang="pt-BR" sz="3200" dirty="0" smtClean="0"/>
              <a:t>Manutenção </a:t>
            </a:r>
            <a:r>
              <a:rPr lang="pt-BR" sz="3200" dirty="0"/>
              <a:t>e</a:t>
            </a:r>
            <a:r>
              <a:rPr lang="pt-BR" sz="3200" dirty="0" smtClean="0"/>
              <a:t> Conservação de Máquinas e Equipamentos: R$1.357,00</a:t>
            </a:r>
          </a:p>
          <a:p>
            <a:r>
              <a:rPr lang="pt-BR" sz="3200" dirty="0" smtClean="0"/>
              <a:t>Limpeza de Veículos: R$580,00 </a:t>
            </a:r>
          </a:p>
          <a:p>
            <a:r>
              <a:rPr lang="pt-BR" sz="3200" dirty="0" smtClean="0"/>
              <a:t>Outros Serviços de terceiros-Pessoa jurídica – Pagamento Antecipado: R$6.392,87</a:t>
            </a:r>
          </a:p>
          <a:p>
            <a:r>
              <a:rPr lang="pt-BR" sz="3200" dirty="0" smtClean="0"/>
              <a:t>Execução Orçamentária Delegada a Consórcios Públicos:R$29.428,48</a:t>
            </a:r>
          </a:p>
          <a:p>
            <a:r>
              <a:rPr lang="pt-BR" sz="3200" dirty="0"/>
              <a:t>Execução Orçamentária Delegada a Consórcios </a:t>
            </a:r>
            <a:r>
              <a:rPr lang="pt-BR" sz="3200" dirty="0" smtClean="0"/>
              <a:t>Públicos - MAC:R$1.921,12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b="1" dirty="0" smtClean="0"/>
              <a:t>TOTAL GERAL DE DESPESAS: R$ 752.170,78</a:t>
            </a:r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Prestação de Serviços</a:t>
            </a:r>
          </a:p>
        </p:txBody>
      </p:sp>
    </p:spTree>
    <p:extLst>
      <p:ext uri="{BB962C8B-B14F-4D97-AF65-F5344CB8AC3E}">
        <p14:creationId xmlns:p14="http://schemas.microsoft.com/office/powerpoint/2010/main" val="221196232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Janeiro até Abril/2016: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Recursos Totais: R$752.170,78</a:t>
            </a:r>
          </a:p>
          <a:p>
            <a:r>
              <a:rPr lang="pt-BR" dirty="0" smtClean="0"/>
              <a:t>Recursos Próprios: R$ 647.957,08</a:t>
            </a:r>
          </a:p>
          <a:p>
            <a:r>
              <a:rPr lang="pt-BR" dirty="0" smtClean="0"/>
              <a:t>Recursos Vinculados: R$104.213,70</a:t>
            </a:r>
          </a:p>
          <a:p>
            <a:r>
              <a:rPr lang="pt-BR" dirty="0" smtClean="0"/>
              <a:t>Média por Habitante R. Próprio:R$328,91</a:t>
            </a:r>
          </a:p>
          <a:p>
            <a:pPr marL="109728" indent="0">
              <a:buNone/>
            </a:pPr>
            <a:r>
              <a:rPr lang="pt-BR" dirty="0" smtClean="0"/>
              <a:t>/hab.(1970)</a:t>
            </a:r>
          </a:p>
          <a:p>
            <a:r>
              <a:rPr lang="pt-BR" dirty="0" smtClean="0"/>
              <a:t>Média por Habitante </a:t>
            </a:r>
            <a:r>
              <a:rPr lang="pt-BR" dirty="0" err="1" smtClean="0"/>
              <a:t>R.Vinculados</a:t>
            </a:r>
            <a:r>
              <a:rPr lang="pt-BR" dirty="0" smtClean="0"/>
              <a:t>: R$52,90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Valor Acumulado  no Ano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7598</TotalTime>
  <Words>1013</Words>
  <Application>Microsoft Office PowerPoint</Application>
  <PresentationFormat>Apresentação na tela (4:3)</PresentationFormat>
  <Paragraphs>526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Concurso</vt:lpstr>
      <vt:lpstr>AUDIÊNCIA PÚBLICA DA SAÚDE</vt:lpstr>
      <vt:lpstr>DESPESAS LIQUIDADAS JANEIRO/ABRIL DE 2016</vt:lpstr>
      <vt:lpstr>PATRIMONIAL</vt:lpstr>
      <vt:lpstr>DESPESAS COM FOLHA</vt:lpstr>
      <vt:lpstr>MATERIAL DE CONSUMO</vt:lpstr>
      <vt:lpstr>Material de Consumo</vt:lpstr>
      <vt:lpstr>Prestação de Serviços</vt:lpstr>
      <vt:lpstr>Prestação de Serviços</vt:lpstr>
      <vt:lpstr>Valor Acumulado  no Ano</vt:lpstr>
      <vt:lpstr>ORIGEM DO RECURSOS</vt:lpstr>
      <vt:lpstr>ORIGEM DO RECURSOS</vt:lpstr>
      <vt:lpstr>ORIGEM DO RECURSOS</vt:lpstr>
      <vt:lpstr>Aplicação Mínima de 15%</vt:lpstr>
      <vt:lpstr>ATIVIDADES</vt:lpstr>
      <vt:lpstr> </vt:lpstr>
      <vt:lpstr>Apresentação do PowerPoint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ATENDIMENTOS HOSPITAIS</vt:lpstr>
      <vt:lpstr>ESF – ESTRATÉGIA SAÚDE DA FAMÍLIA</vt:lpstr>
      <vt:lpstr>PSICOLOGIA  E ASSISTENTE SOCIAL</vt:lpstr>
      <vt:lpstr>PATRIMÔNIO</vt:lpstr>
      <vt:lpstr>CIRURGIAS ELETIVAS</vt:lpstr>
      <vt:lpstr>CONSÓRCIO AMARP/2016 PARTE VARIÁVEL UTILIZADO  JANEIRO /ABRIL</vt:lpstr>
      <vt:lpstr>CONSÓRCIO AMARP/2016 PARTE VARIÁVEL UTILIZADO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Solange</cp:lastModifiedBy>
  <cp:revision>487</cp:revision>
  <cp:lastPrinted>2016-05-24T10:45:05Z</cp:lastPrinted>
  <dcterms:created xsi:type="dcterms:W3CDTF">2011-04-19T11:17:28Z</dcterms:created>
  <dcterms:modified xsi:type="dcterms:W3CDTF">2016-05-30T19:25:20Z</dcterms:modified>
</cp:coreProperties>
</file>