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7" r:id="rId3"/>
    <p:sldId id="279" r:id="rId4"/>
    <p:sldId id="280" r:id="rId5"/>
    <p:sldId id="281" r:id="rId6"/>
    <p:sldId id="28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  <p:sldId id="266" r:id="rId18"/>
    <p:sldId id="267" r:id="rId19"/>
    <p:sldId id="298" r:id="rId20"/>
    <p:sldId id="296" r:id="rId21"/>
    <p:sldId id="301" r:id="rId22"/>
    <p:sldId id="297" r:id="rId23"/>
    <p:sldId id="302" r:id="rId24"/>
    <p:sldId id="299" r:id="rId25"/>
    <p:sldId id="303" r:id="rId26"/>
    <p:sldId id="293" r:id="rId27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A6D0F-478F-4254-9C41-B78A22624AF4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F5AAD-62DE-42F7-A54F-030E425F3F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84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43D13-F888-4250-AC32-B3AC88F0660C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B68DF-33BA-47A0-A870-9713EE3C27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27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B68DF-33BA-47A0-A870-9713EE3C272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86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B68DF-33BA-47A0-A870-9713EE3C2729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79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26/09/2017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AUDIÊNCIA PÚBLICA DA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sz="6400" dirty="0"/>
              <a:t>2</a:t>
            </a:r>
            <a:r>
              <a:rPr lang="pt-BR" sz="6400" dirty="0" smtClean="0"/>
              <a:t>º QUADRIMESTRE 2017</a:t>
            </a:r>
          </a:p>
          <a:p>
            <a:r>
              <a:rPr lang="pt-BR" sz="6400" dirty="0" smtClean="0"/>
              <a:t>MAIO A AGOSTO</a:t>
            </a:r>
          </a:p>
          <a:p>
            <a:r>
              <a:rPr lang="pt-BR" sz="3700" dirty="0" smtClean="0"/>
              <a:t>LC </a:t>
            </a:r>
            <a:r>
              <a:rPr lang="pt-BR" sz="3700" dirty="0"/>
              <a:t>Nº </a:t>
            </a:r>
            <a:r>
              <a:rPr lang="pt-BR" sz="3700" dirty="0" smtClean="0"/>
              <a:t>141 </a:t>
            </a:r>
            <a:r>
              <a:rPr lang="pt-BR" sz="3700" dirty="0"/>
              <a:t>DE 13 DE JANEIRO DE 2012</a:t>
            </a:r>
          </a:p>
          <a:p>
            <a:r>
              <a:rPr lang="pt-BR" sz="3700" dirty="0"/>
              <a:t>ART.36</a:t>
            </a:r>
          </a:p>
          <a:p>
            <a:endParaRPr lang="pt-BR" sz="1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772367"/>
              </p:ext>
            </p:extLst>
          </p:nvPr>
        </p:nvGraphicFramePr>
        <p:xfrm>
          <a:off x="457200" y="1481138"/>
          <a:ext cx="8229601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328"/>
                <a:gridCol w="1353400"/>
                <a:gridCol w="1512168"/>
                <a:gridCol w="1512168"/>
                <a:gridCol w="17385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Pré consulta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 Médicas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Procedimentos</a:t>
                      </a:r>
                      <a:r>
                        <a:rPr lang="pt-BR" baseline="0" dirty="0" smtClean="0"/>
                        <a:t> Médicos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Procedimentos odontológicos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</a:t>
                      </a:r>
                      <a:r>
                        <a:rPr lang="pt-BR" baseline="0" dirty="0" smtClean="0"/>
                        <a:t> coletivo - Flúor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120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Escovação</a:t>
                      </a:r>
                      <a:r>
                        <a:rPr lang="pt-BR" baseline="0" dirty="0" smtClean="0"/>
                        <a:t> dental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</a:t>
                      </a:r>
                      <a:r>
                        <a:rPr lang="pt-BR" baseline="0" dirty="0" smtClean="0"/>
                        <a:t> de enfermagem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Consultas e Pré consultas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403507"/>
              </p:ext>
            </p:extLst>
          </p:nvPr>
        </p:nvGraphicFramePr>
        <p:xfrm>
          <a:off x="428596" y="2928935"/>
          <a:ext cx="8229600" cy="92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2943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56290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Vacinas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Vacinas</a:t>
            </a:r>
            <a:br>
              <a:rPr lang="pt-BR" dirty="0" smtClean="0"/>
            </a:br>
            <a:r>
              <a:rPr lang="pt-BR" dirty="0" smtClean="0"/>
              <a:t>Nascidos Vivos e Óbitos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080758"/>
              </p:ext>
            </p:extLst>
          </p:nvPr>
        </p:nvGraphicFramePr>
        <p:xfrm>
          <a:off x="500034" y="4357694"/>
          <a:ext cx="814393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992"/>
                <a:gridCol w="1674993"/>
                <a:gridCol w="1674993"/>
                <a:gridCol w="1559477"/>
                <a:gridCol w="1559477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Nascidos</a:t>
                      </a:r>
                      <a:r>
                        <a:rPr lang="pt-BR" baseline="0" dirty="0" smtClean="0"/>
                        <a:t> Vivos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Óbitos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838951"/>
              </p:ext>
            </p:extLst>
          </p:nvPr>
        </p:nvGraphicFramePr>
        <p:xfrm>
          <a:off x="457200" y="1481138"/>
          <a:ext cx="8229601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1296144"/>
                <a:gridCol w="1368152"/>
                <a:gridCol w="1152128"/>
                <a:gridCol w="11624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 (pessoas)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Farmácia interna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aseline="0" dirty="0" smtClean="0"/>
                        <a:t>Farmácia interna controlados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Farmácia</a:t>
                      </a:r>
                      <a:r>
                        <a:rPr lang="pt-BR" baseline="0" dirty="0" smtClean="0"/>
                        <a:t> interna antibióticos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Medicamentos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Injetável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Medicamentos</a:t>
                      </a:r>
                      <a:r>
                        <a:rPr lang="pt-BR" baseline="0" dirty="0" smtClean="0"/>
                        <a:t> Excepcionais (Padronizados pelo 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Medicamentos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551971"/>
              </p:ext>
            </p:extLst>
          </p:nvPr>
        </p:nvGraphicFramePr>
        <p:xfrm>
          <a:off x="457200" y="1481138"/>
          <a:ext cx="8363272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1008112"/>
                <a:gridCol w="1224136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Verificação</a:t>
                      </a:r>
                      <a:r>
                        <a:rPr lang="pt-BR" baseline="0" dirty="0" smtClean="0"/>
                        <a:t> Pressão  Arterial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Teste diabete (glicemia capilar)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Pesagem </a:t>
                      </a:r>
                      <a:r>
                        <a:rPr lang="pt-BR" baseline="0" dirty="0" smtClean="0"/>
                        <a:t> avaliação antropométrica (digitação SISVAN)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SEM</a:t>
                      </a:r>
                      <a:r>
                        <a:rPr lang="pt-BR" baseline="0" dirty="0" smtClean="0"/>
                        <a:t> SISTEMA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SEM SISTEMA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SEM SISTEMA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Pesagem</a:t>
                      </a:r>
                      <a:r>
                        <a:rPr lang="pt-BR" baseline="0" dirty="0" smtClean="0"/>
                        <a:t> avaliação antropométrica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Condicionalidades Bolsa Família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Retirada de pontos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Curativos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Inalações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Diversas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903509"/>
              </p:ext>
            </p:extLst>
          </p:nvPr>
        </p:nvGraphicFramePr>
        <p:xfrm>
          <a:off x="457200" y="1481138"/>
          <a:ext cx="822960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/>
                <a:gridCol w="1008112"/>
                <a:gridCol w="1224136"/>
                <a:gridCol w="1224136"/>
                <a:gridCol w="11624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Sutura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Teste do pezinho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Testes Rápidos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Coleta de Preventivos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Eletrocardiograma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Oxigenoterapia</a:t>
                      </a:r>
                      <a:r>
                        <a:rPr lang="pt-BR" dirty="0" smtClean="0"/>
                        <a:t> (pessoas atendidas em casa)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Dermatoscopia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Diversas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447012"/>
              </p:ext>
            </p:extLst>
          </p:nvPr>
        </p:nvGraphicFramePr>
        <p:xfrm>
          <a:off x="457200" y="1481138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1512168"/>
                <a:gridCol w="1512168"/>
                <a:gridCol w="1512168"/>
                <a:gridCol w="152251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HOSPITAL  M. FREI ROGÉRIO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EXAMES DE RAIO-X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828868"/>
              </p:ext>
            </p:extLst>
          </p:nvPr>
        </p:nvGraphicFramePr>
        <p:xfrm>
          <a:off x="457200" y="1321441"/>
          <a:ext cx="8229600" cy="323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8342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HOSPITAL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</a:p>
                    <a:p>
                      <a:pPr algn="ctr"/>
                      <a:r>
                        <a:rPr lang="pt-BR" dirty="0" smtClean="0"/>
                        <a:t>QUADRIMESTRE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ATENDIMENTOS </a:t>
                      </a:r>
                    </a:p>
                    <a:p>
                      <a:pPr algn="ctr"/>
                      <a:r>
                        <a:rPr lang="pt-BR" dirty="0" smtClean="0"/>
                        <a:t>MAIO A AGOSTO</a:t>
                      </a:r>
                      <a:endParaRPr lang="pt-BR" dirty="0"/>
                    </a:p>
                  </a:txBody>
                  <a:tcPr/>
                </a:tc>
              </a:tr>
              <a:tr h="963423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Hospital</a:t>
                      </a:r>
                      <a:r>
                        <a:rPr lang="pt-BR" baseline="0" dirty="0" smtClean="0"/>
                        <a:t> Municipal</a:t>
                      </a:r>
                    </a:p>
                    <a:p>
                      <a:pPr algn="ctr"/>
                      <a:r>
                        <a:rPr lang="pt-BR" dirty="0" smtClean="0"/>
                        <a:t>Frei Rogério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R$28.800,00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323</a:t>
                      </a:r>
                    </a:p>
                  </a:txBody>
                  <a:tcPr/>
                </a:tc>
              </a:tr>
              <a:tr h="1384671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Hospital Universitário</a:t>
                      </a:r>
                    </a:p>
                    <a:p>
                      <a:pPr algn="ctr"/>
                      <a:r>
                        <a:rPr lang="pt-BR" dirty="0" smtClean="0"/>
                        <a:t>Santa Terezinha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R$22.376,00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104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ATENDIMENTOS HOSPITAIS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726837"/>
              </p:ext>
            </p:extLst>
          </p:nvPr>
        </p:nvGraphicFramePr>
        <p:xfrm>
          <a:off x="457200" y="1481138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936104"/>
                <a:gridCol w="1008112"/>
                <a:gridCol w="1080120"/>
                <a:gridCol w="1162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</a:t>
                      </a:r>
                      <a:r>
                        <a:rPr lang="pt-BR" baseline="0" dirty="0" smtClean="0"/>
                        <a:t> domiciliar – Agentes Comunitários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Visitas Médico ESF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Visitas Enfermeira ESF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mtClean="0"/>
                        <a:t>Visitas Profissional</a:t>
                      </a:r>
                      <a:r>
                        <a:rPr lang="pt-BR" baseline="0" smtClean="0"/>
                        <a:t> de Nível Médio </a:t>
                      </a:r>
                      <a:endParaRPr lang="pt-B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Reuniões Equipe ESF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mtClean="0"/>
                        <a:t>Atividades</a:t>
                      </a:r>
                      <a:r>
                        <a:rPr lang="pt-BR" baseline="0" smtClean="0"/>
                        <a:t> Educativas (palestras)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E</a:t>
            </a:r>
            <a:r>
              <a:rPr lang="pt-BR" sz="3200" dirty="0" smtClean="0"/>
              <a:t>SF – ESTRATÉGIA SAÚDE DA FAMÍLIA</a:t>
            </a:r>
            <a:endParaRPr lang="pt-BR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067298"/>
              </p:ext>
            </p:extLst>
          </p:nvPr>
        </p:nvGraphicFramePr>
        <p:xfrm>
          <a:off x="457200" y="1556792"/>
          <a:ext cx="8229600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732"/>
                <a:gridCol w="1397618"/>
                <a:gridCol w="1397618"/>
                <a:gridCol w="1284816"/>
                <a:gridCol w="1284816"/>
              </a:tblGrid>
              <a:tr h="29518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 Psicóloga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 Assistente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PSICOLOGIA </a:t>
            </a:r>
            <a:br>
              <a:rPr lang="pt-BR" dirty="0" smtClean="0"/>
            </a:br>
            <a:r>
              <a:rPr lang="pt-BR" dirty="0" smtClean="0"/>
              <a:t>E ASSISTENTE SOCIAL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93756"/>
              </p:ext>
            </p:extLst>
          </p:nvPr>
        </p:nvGraphicFramePr>
        <p:xfrm>
          <a:off x="457200" y="1481138"/>
          <a:ext cx="8229600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Cirurgias eletivas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Catarata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00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CIRURGIAS ELETIVAS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828343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3600" dirty="0" smtClean="0"/>
              <a:t>Janeiro até </a:t>
            </a:r>
            <a:r>
              <a:rPr lang="pt-BR" sz="3600" dirty="0" smtClean="0"/>
              <a:t>Agosto/2017</a:t>
            </a:r>
            <a:r>
              <a:rPr lang="pt-BR" sz="3600" dirty="0" smtClean="0"/>
              <a:t>: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Recursos Totais: </a:t>
            </a:r>
            <a:r>
              <a:rPr lang="pt-BR" dirty="0" smtClean="0"/>
              <a:t>R$1.569.581,43</a:t>
            </a:r>
            <a:endParaRPr lang="pt-BR" dirty="0" smtClean="0"/>
          </a:p>
          <a:p>
            <a:r>
              <a:rPr lang="pt-BR" dirty="0" smtClean="0"/>
              <a:t>Recursos Próprios: R$ </a:t>
            </a:r>
            <a:r>
              <a:rPr lang="pt-BR" dirty="0" smtClean="0"/>
              <a:t>1.273.972,01</a:t>
            </a:r>
            <a:endParaRPr lang="pt-BR" dirty="0" smtClean="0"/>
          </a:p>
          <a:p>
            <a:r>
              <a:rPr lang="pt-BR" dirty="0" smtClean="0"/>
              <a:t>Recursos Vinculados: </a:t>
            </a:r>
            <a:r>
              <a:rPr lang="pt-BR" dirty="0" smtClean="0"/>
              <a:t>R$295.609,42</a:t>
            </a:r>
            <a:endParaRPr lang="pt-BR" dirty="0" smtClean="0"/>
          </a:p>
          <a:p>
            <a:r>
              <a:rPr lang="pt-BR" dirty="0" smtClean="0"/>
              <a:t>Média por Habitante R. </a:t>
            </a:r>
            <a:r>
              <a:rPr lang="pt-BR" dirty="0" smtClean="0"/>
              <a:t>Próprio:R$646,68</a:t>
            </a: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/hab.(1970)</a:t>
            </a:r>
          </a:p>
          <a:p>
            <a:r>
              <a:rPr lang="pt-BR" dirty="0" smtClean="0"/>
              <a:t>Média por Habitante </a:t>
            </a:r>
            <a:r>
              <a:rPr lang="pt-BR" dirty="0" err="1" smtClean="0"/>
              <a:t>R.Vinculados</a:t>
            </a:r>
            <a:r>
              <a:rPr lang="pt-BR" dirty="0" smtClean="0"/>
              <a:t>: </a:t>
            </a:r>
            <a:r>
              <a:rPr lang="pt-BR" dirty="0" smtClean="0"/>
              <a:t>R$150,05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Valor Acumulado  no Ano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170143"/>
              </p:ext>
            </p:extLst>
          </p:nvPr>
        </p:nvGraphicFramePr>
        <p:xfrm>
          <a:off x="683568" y="1556792"/>
          <a:ext cx="8013576" cy="440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9969"/>
                <a:gridCol w="2113607"/>
              </a:tblGrid>
              <a:tr h="33208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BIOPSIAS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1.560,00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COLONOSCOPIA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1.260,00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COLPOSCOPIA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COLPOSCOPIA COM BIOPSIA SEM ANALISE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EM ANGIOLOGIA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EM CARDIOLOGIA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1.560,00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EM GASTROENTEROLOGIA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360,00</a:t>
                      </a:r>
                      <a:endParaRPr lang="pt-BR" dirty="0"/>
                    </a:p>
                  </a:txBody>
                  <a:tcPr/>
                </a:tc>
              </a:tr>
              <a:tr h="386288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EM OFTALMOLOGIA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3.420,00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EM PROCTOLOGIA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EM REUMATOLOGIA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60,00</a:t>
                      </a:r>
                      <a:endParaRPr lang="pt-BR" dirty="0"/>
                    </a:p>
                  </a:txBody>
                  <a:tcPr/>
                </a:tc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MÉDICA EM ENDOCRINOLOGIA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pt-BR" sz="2800" dirty="0"/>
              <a:t>CONSÓRCIO </a:t>
            </a:r>
            <a:r>
              <a:rPr lang="pt-BR" sz="2800" dirty="0" smtClean="0"/>
              <a:t>AMARP/2017</a:t>
            </a:r>
            <a:br>
              <a:rPr lang="pt-BR" sz="2800" dirty="0" smtClean="0"/>
            </a:br>
            <a:r>
              <a:rPr lang="pt-BR" sz="2800" dirty="0" smtClean="0"/>
              <a:t> PARTE VARIÁVEL </a:t>
            </a:r>
            <a:br>
              <a:rPr lang="pt-BR" sz="2800" dirty="0" smtClean="0"/>
            </a:br>
            <a:r>
              <a:rPr lang="pt-BR" sz="2800" dirty="0" smtClean="0"/>
              <a:t>JANEIRO /AGOSTO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7127830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034888"/>
              </p:ext>
            </p:extLst>
          </p:nvPr>
        </p:nvGraphicFramePr>
        <p:xfrm>
          <a:off x="457200" y="1481138"/>
          <a:ext cx="8229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/>
                <a:gridCol w="3322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MÉDICA EM MASTOLOGIA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MÉDICA EM ORTOPEDIA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3.780,00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MÉDICA EM OTORRINOLARINGOLOGIA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MÉDICA EM UROLOGIA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MÉDICA PSIQUIATRIA COM TERAPIA INDIVIDUAL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7.540,00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PÓS CIRURGICA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PRÉ ANESTESICA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PRÉ CIRURGICA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EM ESPECIALIDADE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1.320,00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DENSITOMETRIA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991,80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/>
              <a:t>CONSÓRCIO AMARP/2017</a:t>
            </a:r>
            <a:br>
              <a:rPr lang="pt-BR" sz="3600" dirty="0"/>
            </a:br>
            <a:r>
              <a:rPr lang="pt-BR" sz="3600" dirty="0"/>
              <a:t>PARTE </a:t>
            </a:r>
            <a:r>
              <a:rPr lang="pt-BR" sz="3600" dirty="0" smtClean="0"/>
              <a:t>VARIÁVEL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554130124"/>
      </p:ext>
    </p:extLst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121945"/>
              </p:ext>
            </p:extLst>
          </p:nvPr>
        </p:nvGraphicFramePr>
        <p:xfrm>
          <a:off x="611560" y="1700808"/>
          <a:ext cx="8219256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33103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ENDOSCOPIA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2.835,00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CARDIOLOGIA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5.140,00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LABORATORIAIS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30.587,76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NEUROLOGIA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3.018,25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OFTALMOLOGIA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559,98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PNEUMOLOGIA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1.157,50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INTERNAÇÃO DEPENDENTES QUIMICOS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4.052,61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MAMOGRAFIA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90,00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PAAF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600,00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RADIOGRAFIA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119,84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CONSÓRCIO </a:t>
            </a:r>
            <a:r>
              <a:rPr lang="pt-BR" sz="3600" dirty="0" smtClean="0"/>
              <a:t>AMARP/2017</a:t>
            </a:r>
            <a:br>
              <a:rPr lang="pt-BR" sz="3600" dirty="0" smtClean="0"/>
            </a:br>
            <a:r>
              <a:rPr lang="pt-BR" sz="3600" dirty="0" smtClean="0"/>
              <a:t>PARTE </a:t>
            </a:r>
            <a:r>
              <a:rPr lang="pt-BR" sz="3600" dirty="0" smtClean="0"/>
              <a:t>VARIÁVEL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91892945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400" dirty="0"/>
              <a:t>CONSÓRCIO AMARP/2017</a:t>
            </a:r>
            <a:br>
              <a:rPr lang="pt-BR" sz="4400" dirty="0"/>
            </a:br>
            <a:r>
              <a:rPr lang="pt-BR" sz="4400" dirty="0"/>
              <a:t>PARTE VARIÁVEL </a:t>
            </a:r>
            <a:endParaRPr lang="pt-BR" dirty="0"/>
          </a:p>
        </p:txBody>
      </p:sp>
      <p:graphicFrame>
        <p:nvGraphicFramePr>
          <p:cNvPr id="5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778355"/>
              </p:ext>
            </p:extLst>
          </p:nvPr>
        </p:nvGraphicFramePr>
        <p:xfrm>
          <a:off x="611560" y="1700808"/>
          <a:ext cx="8219256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3754760"/>
              </a:tblGrid>
              <a:tr h="33103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RESSONANCIAS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8.600,00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SOBREAVISO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121,68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TERAPIA INDIVIDUAL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418,00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TOMOGRAFIA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5.862,82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ULTRASSONOGRAFIA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20.279,49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ULTRASSONOGRAFIA DOPPLER DE TIREOIDE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115,50</a:t>
                      </a:r>
                      <a:endParaRPr lang="pt-BR" dirty="0"/>
                    </a:p>
                  </a:txBody>
                  <a:tcPr/>
                </a:tc>
              </a:tr>
              <a:tr h="326498">
                <a:tc>
                  <a:txBody>
                    <a:bodyPr/>
                    <a:lstStyle/>
                    <a:p>
                      <a:r>
                        <a:rPr lang="pt-BR" sz="2800" b="1" dirty="0" smtClean="0"/>
                        <a:t>TOTAL</a:t>
                      </a:r>
                      <a:endParaRPr lang="pt-B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109.430,23</a:t>
                      </a:r>
                      <a:endParaRPr lang="pt-BR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852289"/>
      </p:ext>
    </p:extLst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77344"/>
              </p:ext>
            </p:extLst>
          </p:nvPr>
        </p:nvGraphicFramePr>
        <p:xfrm>
          <a:off x="539552" y="2204865"/>
          <a:ext cx="814724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24"/>
                <a:gridCol w="4073624"/>
              </a:tblGrid>
              <a:tr h="466571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MÊS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VALOR </a:t>
                      </a:r>
                      <a:r>
                        <a:rPr lang="pt-BR" sz="3200" baseline="0" dirty="0" smtClean="0"/>
                        <a:t> R$</a:t>
                      </a:r>
                      <a:endParaRPr lang="pt-BR" sz="3200" dirty="0"/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JANEIRO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456,13</a:t>
                      </a:r>
                      <a:endParaRPr lang="pt-BR" sz="2800" dirty="0"/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FEVEREIRO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14.812,68</a:t>
                      </a:r>
                      <a:endParaRPr lang="pt-BR" sz="2800" dirty="0"/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MARÇO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18.387,66</a:t>
                      </a:r>
                      <a:endParaRPr lang="pt-BR" sz="2800" dirty="0"/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ABRIL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15.055,78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CONSÓRCIO AMARP/2017</a:t>
            </a:r>
            <a:br>
              <a:rPr lang="pt-BR" dirty="0" smtClean="0"/>
            </a:br>
            <a:r>
              <a:rPr lang="pt-BR" dirty="0" smtClean="0"/>
              <a:t>PARTE VARIÁVEL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7697438"/>
      </p:ext>
    </p:extLst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CONSÓRCIO AMARP/2017</a:t>
            </a:r>
            <a:br>
              <a:rPr lang="pt-BR" dirty="0"/>
            </a:br>
            <a:r>
              <a:rPr lang="pt-BR" dirty="0"/>
              <a:t>PARTE VARIÁVEL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372033"/>
              </p:ext>
            </p:extLst>
          </p:nvPr>
        </p:nvGraphicFramePr>
        <p:xfrm>
          <a:off x="457200" y="1481138"/>
          <a:ext cx="8147248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24"/>
                <a:gridCol w="4073624"/>
              </a:tblGrid>
              <a:tr h="466571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MÊS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VALOR </a:t>
                      </a:r>
                      <a:r>
                        <a:rPr lang="pt-BR" sz="3200" baseline="0" dirty="0" smtClean="0"/>
                        <a:t> R$</a:t>
                      </a:r>
                      <a:endParaRPr lang="pt-BR" sz="3200" dirty="0"/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MAIO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13.538,78</a:t>
                      </a:r>
                      <a:endParaRPr lang="pt-BR" sz="2800" dirty="0"/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JUNHO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12.541,93</a:t>
                      </a:r>
                      <a:endParaRPr lang="pt-BR" sz="2800" dirty="0"/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JULHO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16.761,21</a:t>
                      </a:r>
                      <a:endParaRPr lang="pt-BR" sz="2800" dirty="0"/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AGOSTO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17.876,06</a:t>
                      </a:r>
                      <a:endParaRPr lang="pt-BR" sz="2800" dirty="0" smtClean="0"/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lang="pt-BR" sz="3200" b="1" dirty="0" smtClean="0"/>
                        <a:t>TOTAL</a:t>
                      </a:r>
                      <a:endParaRPr lang="pt-B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b="1" dirty="0" smtClean="0"/>
                        <a:t>109.430,23</a:t>
                      </a:r>
                    </a:p>
                  </a:txBody>
                  <a:tcPr/>
                </a:tc>
              </a:tr>
              <a:tr h="466571">
                <a:tc>
                  <a:txBody>
                    <a:bodyPr/>
                    <a:lstStyle/>
                    <a:p>
                      <a:r>
                        <a:rPr kumimoji="0" lang="pt-B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Fonte inovadora G-CIS  AMARP 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32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44663"/>
      </p:ext>
    </p:extLst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ctr"/>
            <a:r>
              <a:rPr lang="pt-BR" sz="6600" dirty="0" smtClean="0">
                <a:solidFill>
                  <a:schemeClr val="accent2"/>
                </a:solidFill>
              </a:rPr>
              <a:t>OBRIGADO PELA PRESENÇA DE TODOS!</a:t>
            </a:r>
            <a:endParaRPr lang="pt-BR" sz="6600" dirty="0">
              <a:solidFill>
                <a:schemeClr val="accent2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873995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ORIGEM DO RECURSOS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347637"/>
              </p:ext>
            </p:extLst>
          </p:nvPr>
        </p:nvGraphicFramePr>
        <p:xfrm>
          <a:off x="1524000" y="1397000"/>
          <a:ext cx="60960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IMPOSTO MUNICIPAIS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  SAÚDE ATÉ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IPTU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12.084,72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IRRF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21.620,88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ITBI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4.826,73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13.560,77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MULTAS E JUROS</a:t>
                      </a:r>
                      <a:r>
                        <a:rPr lang="pt-BR" baseline="0" dirty="0" smtClean="0"/>
                        <a:t>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142,56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MULTAS E JUROS DÍVIDA ATIVA DE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70,23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DÍVIDA ATIVA DE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443,91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52.749,80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ORIGEM DO RECURSOS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18887"/>
              </p:ext>
            </p:extLst>
          </p:nvPr>
        </p:nvGraphicFramePr>
        <p:xfrm>
          <a:off x="1524000" y="1397000"/>
          <a:ext cx="6096000" cy="376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IMPOSTO ESTADUAIS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15%  SAÚDE ATÉ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ICMS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434.552,69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IPVA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19.628,98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IPI EXPORTAÇÃO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5.925,48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460.107,15</a:t>
                      </a:r>
                      <a:endParaRPr lang="pt-BR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ORIGEM DO RECURSOS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362819"/>
              </p:ext>
            </p:extLst>
          </p:nvPr>
        </p:nvGraphicFramePr>
        <p:xfrm>
          <a:off x="1524000" y="1397000"/>
          <a:ext cx="6096000" cy="334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IMPOSTO FEDERAIS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  SAÚDE ATÉ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47347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FPM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655.068,50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ITR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32,30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ICMS LC 87/96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1.583,10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656.683,90</a:t>
                      </a:r>
                      <a:endParaRPr lang="pt-BR" b="1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SOMATÓRIO 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1.169.540,85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Aplicação Mínima de 15%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936523"/>
              </p:ext>
            </p:extLst>
          </p:nvPr>
        </p:nvGraphicFramePr>
        <p:xfrm>
          <a:off x="539552" y="1407160"/>
          <a:ext cx="7920880" cy="426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8114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R$</a:t>
                      </a:r>
                      <a:endParaRPr lang="pt-BR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Receita Bruta  de Impostos e Transferências (Base de Cálculo)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 smtClean="0"/>
                    </a:p>
                    <a:p>
                      <a:pPr algn="ctr"/>
                      <a:r>
                        <a:rPr lang="pt-BR" b="0" dirty="0" smtClean="0"/>
                        <a:t>7.796.938,77</a:t>
                      </a:r>
                      <a:endParaRPr lang="pt-BR" b="0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Aplicação</a:t>
                      </a:r>
                      <a:r>
                        <a:rPr lang="pt-BR" baseline="0" dirty="0" smtClean="0"/>
                        <a:t> mínima  de recursos até </a:t>
                      </a:r>
                      <a:r>
                        <a:rPr lang="pt-BR" baseline="0" dirty="0" smtClean="0"/>
                        <a:t>agosto/2017</a:t>
                      </a:r>
                      <a:r>
                        <a:rPr lang="pt-BR" baseline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 smtClean="0"/>
                    </a:p>
                    <a:p>
                      <a:pPr algn="ctr"/>
                      <a:r>
                        <a:rPr lang="pt-BR" b="0" dirty="0" smtClean="0"/>
                        <a:t>1.169.540,88</a:t>
                      </a:r>
                      <a:endParaRPr lang="pt-BR" b="0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Aplicação em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1.273.972,01</a:t>
                      </a:r>
                      <a:endParaRPr lang="pt-BR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b="1" dirty="0" smtClean="0"/>
                    </a:p>
                    <a:p>
                      <a:pPr algn="just"/>
                      <a:r>
                        <a:rPr lang="pt-BR" b="1" dirty="0" smtClean="0"/>
                        <a:t>Percentual aplicado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16,34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EXAMES E PROCEDIMENTOS ENCAMINHADOS PELO SUS E COM RECURS0S PRÓPRIOS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64876283"/>
              </p:ext>
            </p:extLst>
          </p:nvPr>
        </p:nvGraphicFramePr>
        <p:xfrm>
          <a:off x="357158" y="714356"/>
          <a:ext cx="8175282" cy="5018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585"/>
                <a:gridCol w="1085217"/>
                <a:gridCol w="1091232"/>
                <a:gridCol w="1079204"/>
                <a:gridCol w="1153044"/>
              </a:tblGrid>
              <a:tr h="35558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ATIVIDADE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MAIO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JUNHO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JULHO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AGOSTO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Exames laboratoriais SUS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344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285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318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266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Exames sorológicos LACEN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02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Mamografias (SUS)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Internação hospitalar (AIH)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05</a:t>
                      </a:r>
                      <a:endParaRPr lang="pt-BR" sz="1600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Pacientes p/ tratamento</a:t>
                      </a:r>
                      <a:r>
                        <a:rPr lang="pt-BR" sz="1600" baseline="0" dirty="0" smtClean="0"/>
                        <a:t> fora de domicílio (TFD)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</a:t>
                      </a:r>
                      <a:endParaRPr lang="pt-BR" sz="1600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Procedimentos encaminhados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consórcio CIS AMARP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739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544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717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1331</a:t>
                      </a:r>
                      <a:endParaRPr lang="pt-BR" sz="1600" dirty="0"/>
                    </a:p>
                  </a:txBody>
                  <a:tcPr/>
                </a:tc>
              </a:tr>
              <a:tr h="43918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Sessões</a:t>
                      </a:r>
                      <a:r>
                        <a:rPr lang="pt-BR" sz="1600" baseline="0" dirty="0" smtClean="0"/>
                        <a:t> de Fisioterapia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231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211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 atendidas</a:t>
                      </a:r>
                      <a:r>
                        <a:rPr lang="pt-BR" sz="1600" baseline="0" dirty="0" smtClean="0"/>
                        <a:t> H.Frei Rogério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 atendidas</a:t>
                      </a:r>
                      <a:r>
                        <a:rPr lang="pt-BR" sz="1600" baseline="0" dirty="0" smtClean="0"/>
                        <a:t> Hospital Universitário Sta. Terezinha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20</a:t>
                      </a:r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</a:t>
                      </a:r>
                      <a:r>
                        <a:rPr lang="pt-BR" sz="1600" baseline="0" dirty="0" smtClean="0"/>
                        <a:t> transportadas para tratamento de saúde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337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288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ATENDIMENTOS REALIZADOS NO POSTO DE SAÚDE DE IBIAM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9919</TotalTime>
  <Words>859</Words>
  <Application>Microsoft Office PowerPoint</Application>
  <PresentationFormat>Apresentação na tela (4:3)</PresentationFormat>
  <Paragraphs>550</Paragraphs>
  <Slides>26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Concurso</vt:lpstr>
      <vt:lpstr>AUDIÊNCIA PÚBLICA DA SAÚDE</vt:lpstr>
      <vt:lpstr>Valor Acumulado  no Ano</vt:lpstr>
      <vt:lpstr>ORIGEM DO RECURSOS</vt:lpstr>
      <vt:lpstr>ORIGEM DO RECURSOS</vt:lpstr>
      <vt:lpstr>ORIGEM DO RECURSOS</vt:lpstr>
      <vt:lpstr>Aplicação Mínima de 15%</vt:lpstr>
      <vt:lpstr>ATIVIDADES</vt:lpstr>
      <vt:lpstr> </vt:lpstr>
      <vt:lpstr>Apresentação do PowerPoint</vt:lpstr>
      <vt:lpstr>Consultas e Pré consultas</vt:lpstr>
      <vt:lpstr>Vacinas Nascidos Vivos e Óbitos</vt:lpstr>
      <vt:lpstr>Medicamentos</vt:lpstr>
      <vt:lpstr>Atividades Diversas</vt:lpstr>
      <vt:lpstr>Atividades Diversas</vt:lpstr>
      <vt:lpstr>EXAMES DE RAIO-X</vt:lpstr>
      <vt:lpstr>ATENDIMENTOS HOSPITAIS</vt:lpstr>
      <vt:lpstr>ESF – ESTRATÉGIA SAÚDE DA FAMÍLIA</vt:lpstr>
      <vt:lpstr>PSICOLOGIA  E ASSISTENTE SOCIAL</vt:lpstr>
      <vt:lpstr>CIRURGIAS ELETIVAS</vt:lpstr>
      <vt:lpstr>CONSÓRCIO AMARP/2017  PARTE VARIÁVEL  JANEIRO /AGOSTO</vt:lpstr>
      <vt:lpstr>CONSÓRCIO AMARP/2017 PARTE VARIÁVEL</vt:lpstr>
      <vt:lpstr>CONSÓRCIO AMARP/2017 PARTE VARIÁVEL</vt:lpstr>
      <vt:lpstr>CONSÓRCIO AMARP/2017 PARTE VARIÁVEL </vt:lpstr>
      <vt:lpstr>CONSÓRCIO AMARP/2017 PARTE VARIÁVEL</vt:lpstr>
      <vt:lpstr>CONSÓRCIO AMARP/2017 PARTE VARIÁVEL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DA SAÚDE</dc:title>
  <dc:creator>user</dc:creator>
  <cp:lastModifiedBy>Solange</cp:lastModifiedBy>
  <cp:revision>584</cp:revision>
  <cp:lastPrinted>2017-06-06T12:37:27Z</cp:lastPrinted>
  <dcterms:created xsi:type="dcterms:W3CDTF">2011-04-19T11:17:28Z</dcterms:created>
  <dcterms:modified xsi:type="dcterms:W3CDTF">2017-09-26T18:41:44Z</dcterms:modified>
</cp:coreProperties>
</file>