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5" r:id="rId13"/>
    <p:sldId id="266" r:id="rId14"/>
    <p:sldId id="267" r:id="rId15"/>
    <p:sldId id="298" r:id="rId16"/>
    <p:sldId id="296" r:id="rId17"/>
    <p:sldId id="301" r:id="rId18"/>
    <p:sldId id="297" r:id="rId19"/>
    <p:sldId id="302" r:id="rId20"/>
    <p:sldId id="304" r:id="rId21"/>
    <p:sldId id="305" r:id="rId22"/>
    <p:sldId id="306" r:id="rId23"/>
    <p:sldId id="309" r:id="rId24"/>
    <p:sldId id="307" r:id="rId25"/>
    <p:sldId id="299" r:id="rId26"/>
    <p:sldId id="293" r:id="rId27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A6D0F-478F-4254-9C41-B78A22624AF4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F5AAD-62DE-42F7-A54F-030E425F3FA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84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43D13-F888-4250-AC32-B3AC88F0660C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B68DF-33BA-47A0-A870-9713EE3C272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27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864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B68DF-33BA-47A0-A870-9713EE3C272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791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DCD1F2-EA57-40BC-BCB9-299D87FB4EE7}" type="datetimeFigureOut">
              <a:rPr lang="pt-BR" smtClean="0"/>
              <a:pPr/>
              <a:t>29/05/2018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B7C521-6FC3-4405-90EF-CD6AA9F4E4B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AUDIÊNCIA PÚBLICA DA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400" dirty="0"/>
              <a:t>1</a:t>
            </a:r>
            <a:r>
              <a:rPr lang="pt-BR" sz="6400" dirty="0" smtClean="0"/>
              <a:t>º QUADRIMESTRE 2018</a:t>
            </a:r>
          </a:p>
          <a:p>
            <a:r>
              <a:rPr lang="pt-BR" sz="6400" dirty="0" smtClean="0"/>
              <a:t>JANEIRO A ABRIL</a:t>
            </a:r>
          </a:p>
          <a:p>
            <a:r>
              <a:rPr lang="pt-BR" sz="3700" dirty="0" smtClean="0"/>
              <a:t>LC </a:t>
            </a:r>
            <a:r>
              <a:rPr lang="pt-BR" sz="3700" dirty="0"/>
              <a:t>Nº </a:t>
            </a:r>
            <a:r>
              <a:rPr lang="pt-BR" sz="3700" dirty="0" smtClean="0"/>
              <a:t>141 </a:t>
            </a:r>
            <a:r>
              <a:rPr lang="pt-BR" sz="3700" dirty="0"/>
              <a:t>DE 13 DE JANEIRO DE 2012</a:t>
            </a:r>
          </a:p>
          <a:p>
            <a:r>
              <a:rPr lang="pt-BR" sz="3700" dirty="0"/>
              <a:t>ART.36</a:t>
            </a:r>
          </a:p>
          <a:p>
            <a:endParaRPr lang="pt-BR" sz="18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776672"/>
              </p:ext>
            </p:extLst>
          </p:nvPr>
        </p:nvGraphicFramePr>
        <p:xfrm>
          <a:off x="457200" y="1481138"/>
          <a:ext cx="8219256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JANEIRO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FEVEREIRO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MARÇO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ABRIL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Sutura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 do pezinho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Testes Rápidos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Coleta de Preventivos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Eletrocardiograma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Oxigenoterapia</a:t>
                      </a:r>
                      <a:r>
                        <a:rPr lang="pt-BR" dirty="0" smtClean="0"/>
                        <a:t> (pessoas atendidas em casa)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err="1" smtClean="0"/>
                        <a:t>Dermatoscopia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056779"/>
              </p:ext>
            </p:extLst>
          </p:nvPr>
        </p:nvGraphicFramePr>
        <p:xfrm>
          <a:off x="457200" y="1481138"/>
          <a:ext cx="8229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HOSPITAL  M. 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JANEIRO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FEVEREIRO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MARÇO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ABRIL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EXAMES DE RAIO-X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55577" y="321297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DEVIDO HOSPITAL FREI ROGÉRIO ESTAR EM REFORMA, A PARTIR DE MARÇO </a:t>
            </a:r>
            <a:r>
              <a:rPr lang="pt-BR" dirty="0"/>
              <a:t>OS EXAMES DE </a:t>
            </a:r>
            <a:r>
              <a:rPr lang="pt-BR" dirty="0" smtClean="0"/>
              <a:t>RAIO-X ESTÃO SENDO REALIZADOS POR PRESTADORES CREDENCIADOS PELO CONSORCIO.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07573"/>
              </p:ext>
            </p:extLst>
          </p:nvPr>
        </p:nvGraphicFramePr>
        <p:xfrm>
          <a:off x="457200" y="1321441"/>
          <a:ext cx="8229600" cy="461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8342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HOSPITAL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</a:p>
                    <a:p>
                      <a:pPr algn="ctr"/>
                      <a:r>
                        <a:rPr lang="pt-BR" dirty="0" smtClean="0"/>
                        <a:t>QUADRIMESTRE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ATENDIMENTOS </a:t>
                      </a:r>
                    </a:p>
                    <a:p>
                      <a:pPr algn="ctr"/>
                      <a:r>
                        <a:rPr lang="pt-BR" dirty="0" smtClean="0"/>
                        <a:t>JANEIRO</a:t>
                      </a:r>
                      <a:r>
                        <a:rPr lang="pt-BR" baseline="0" dirty="0" smtClean="0"/>
                        <a:t> A ABRIL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3423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</a:t>
                      </a:r>
                      <a:r>
                        <a:rPr lang="pt-BR" baseline="0" dirty="0" smtClean="0"/>
                        <a:t> Municipal</a:t>
                      </a:r>
                    </a:p>
                    <a:p>
                      <a:pPr algn="ctr"/>
                      <a:r>
                        <a:rPr lang="pt-BR" dirty="0" smtClean="0"/>
                        <a:t>Frei Rogério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R$:</a:t>
                      </a:r>
                      <a:r>
                        <a:rPr lang="pt-BR" baseline="0" dirty="0" smtClean="0"/>
                        <a:t> 7.831,96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467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Hospital Universitário</a:t>
                      </a:r>
                    </a:p>
                    <a:p>
                      <a:pPr algn="ctr"/>
                      <a:r>
                        <a:rPr lang="pt-BR" dirty="0" smtClean="0"/>
                        <a:t>Santa Terezinha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R$: 22.786,00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87</a:t>
                      </a:r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8467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Fundação</a:t>
                      </a:r>
                      <a:r>
                        <a:rPr lang="pt-BR" baseline="0" dirty="0" smtClean="0"/>
                        <a:t> Hospitalar </a:t>
                      </a:r>
                      <a:r>
                        <a:rPr lang="pt-BR" baseline="0" dirty="0" err="1" smtClean="0"/>
                        <a:t>Dr</a:t>
                      </a:r>
                      <a:r>
                        <a:rPr lang="pt-BR" baseline="0" dirty="0" smtClean="0"/>
                        <a:t> José </a:t>
                      </a:r>
                      <a:r>
                        <a:rPr lang="pt-BR" baseline="0" dirty="0" err="1" smtClean="0"/>
                        <a:t>Athanázio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R$: 22.698,00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 174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ATENDIMENTOS HOSPITAIS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943491"/>
              </p:ext>
            </p:extLst>
          </p:nvPr>
        </p:nvGraphicFramePr>
        <p:xfrm>
          <a:off x="457200" y="1481138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4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JANEIRO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FEVEREIRO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MARÇO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ABRIL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</a:t>
                      </a:r>
                      <a:r>
                        <a:rPr lang="pt-BR" baseline="0" dirty="0" smtClean="0"/>
                        <a:t> domiciliar – Agentes Comunitários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743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735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Médico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Visitas Enfermeira ESF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Visitas Profissional</a:t>
                      </a:r>
                      <a:r>
                        <a:rPr lang="pt-BR" baseline="0" smtClean="0"/>
                        <a:t> de Nível Médio </a:t>
                      </a:r>
                      <a:endParaRPr lang="pt-BR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Reuniões Equipe ESF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smtClean="0"/>
                        <a:t>Atividades</a:t>
                      </a:r>
                      <a:r>
                        <a:rPr lang="pt-BR" baseline="0" smtClean="0"/>
                        <a:t> Educativas (palestras)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E</a:t>
            </a:r>
            <a:r>
              <a:rPr lang="pt-BR" sz="3200" dirty="0" smtClean="0"/>
              <a:t>SF – ESTRATÉGIA SAÚDE DA FAMÍLIA</a:t>
            </a:r>
            <a:endParaRPr lang="pt-BR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847095"/>
              </p:ext>
            </p:extLst>
          </p:nvPr>
        </p:nvGraphicFramePr>
        <p:xfrm>
          <a:off x="457200" y="1556792"/>
          <a:ext cx="8229600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47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7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76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48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8481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51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JANEIRO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FEVEREIRO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MARÇO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ABRIL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Psicóloga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 Assistente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PSICOLOGIA </a:t>
            </a:r>
            <a:br>
              <a:rPr lang="pt-BR" dirty="0" smtClean="0"/>
            </a:br>
            <a:r>
              <a:rPr lang="pt-BR" dirty="0" smtClean="0"/>
              <a:t>E ASSISTENTE SOCIAL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216838"/>
              </p:ext>
            </p:extLst>
          </p:nvPr>
        </p:nvGraphicFramePr>
        <p:xfrm>
          <a:off x="457200" y="1481138"/>
          <a:ext cx="8229600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QUANTIDADES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 mutirão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03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Cirurgias eletivas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01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CIRURGIAS ELETIVAS/2018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828343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883995"/>
              </p:ext>
            </p:extLst>
          </p:nvPr>
        </p:nvGraphicFramePr>
        <p:xfrm>
          <a:off x="683568" y="1556792"/>
          <a:ext cx="801357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99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36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208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COLONOSCOPIA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504,00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COMPLEMENTO PARA CIRURGIA MUTIRÃO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2083">
                <a:tc>
                  <a:txBody>
                    <a:bodyPr/>
                    <a:lstStyle/>
                    <a:p>
                      <a:r>
                        <a:rPr lang="pt-BR" dirty="0" smtClean="0"/>
                        <a:t>CIRURGIAS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pt-BR" sz="2800" dirty="0"/>
              <a:t>CONSÓRCIO </a:t>
            </a:r>
            <a:r>
              <a:rPr lang="pt-BR" sz="2800" dirty="0" smtClean="0"/>
              <a:t>AMARP/2018</a:t>
            </a:r>
            <a:br>
              <a:rPr lang="pt-BR" sz="2800" dirty="0" smtClean="0"/>
            </a:br>
            <a:r>
              <a:rPr lang="pt-BR" sz="2800" dirty="0" smtClean="0"/>
              <a:t> PARTE VARIÁVEL </a:t>
            </a:r>
            <a:br>
              <a:rPr lang="pt-BR" sz="2800" dirty="0" smtClean="0"/>
            </a:br>
            <a:r>
              <a:rPr lang="pt-BR" sz="2800" dirty="0" smtClean="0"/>
              <a:t>JANEIRO /ABRIL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7127830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268351"/>
              </p:ext>
            </p:extLst>
          </p:nvPr>
        </p:nvGraphicFramePr>
        <p:xfrm>
          <a:off x="457200" y="14811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ANESTESICA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 PRE CIRURGICA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CONSULTAS EM ESPECIALIDADE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20.780,00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/>
              <a:t>CONSÓRCIO </a:t>
            </a:r>
            <a:r>
              <a:rPr lang="pt-BR" sz="3600" dirty="0" smtClean="0"/>
              <a:t>AMARP/2018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3600" dirty="0"/>
              <a:t>PARTE </a:t>
            </a:r>
            <a:r>
              <a:rPr lang="pt-BR" sz="3600" dirty="0" smtClean="0"/>
              <a:t>VARIÁVEL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55413012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10763"/>
              </p:ext>
            </p:extLst>
          </p:nvPr>
        </p:nvGraphicFramePr>
        <p:xfrm>
          <a:off x="611560" y="1700808"/>
          <a:ext cx="8219256" cy="339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09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10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DENSITOMETRIA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495,90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ENDOSCOPIA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2.362,50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CARDIOLOGIA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2.150,00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</a:t>
                      </a:r>
                      <a:r>
                        <a:rPr lang="pt-BR" baseline="0" dirty="0" smtClean="0"/>
                        <a:t> LABORATORIAIS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15.057,89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NEUROLOGIA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547,30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OFTALMOLOGIA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542,32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4016">
                <a:tc>
                  <a:txBody>
                    <a:bodyPr/>
                    <a:lstStyle/>
                    <a:p>
                      <a:r>
                        <a:rPr lang="pt-BR" dirty="0" smtClean="0"/>
                        <a:t>EXAMES PNEUMOLOGIA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252,50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MAMOGRAFIA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pt-BR" sz="3600" dirty="0"/>
              <a:t>CONSÓRCIO </a:t>
            </a:r>
            <a:r>
              <a:rPr lang="pt-BR" sz="3600" dirty="0" smtClean="0"/>
              <a:t>AMARP/2018</a:t>
            </a:r>
            <a:br>
              <a:rPr lang="pt-BR" sz="3600" dirty="0" smtClean="0"/>
            </a:br>
            <a:r>
              <a:rPr lang="pt-BR" sz="3600" dirty="0" smtClean="0"/>
              <a:t>PARTE VARIÁVEL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1892945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/>
              <a:t>CONSÓRCIO </a:t>
            </a:r>
            <a:r>
              <a:rPr lang="pt-BR" sz="4400" dirty="0" smtClean="0"/>
              <a:t>AMARP/2018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/>
              <a:t>PARTE VARIÁVEL </a:t>
            </a:r>
            <a:endParaRPr lang="pt-BR" dirty="0"/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4956124"/>
              </p:ext>
            </p:extLst>
          </p:nvPr>
        </p:nvGraphicFramePr>
        <p:xfrm>
          <a:off x="611560" y="1700808"/>
          <a:ext cx="8219256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54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10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PROCEDIMENTOS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RADIOGRAFIA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3.344,01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RESSONANCIA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11.158,75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SOBREAVISO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121,68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TOMOGRAFIA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1.492,95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ULTRASSONOGRAFIA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11.273,43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POLIPECTOMIA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dirty="0" smtClean="0"/>
                        <a:t>ELETRONEUROMIOGRAFIA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1.187,00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6498">
                <a:tc>
                  <a:txBody>
                    <a:bodyPr/>
                    <a:lstStyle/>
                    <a:p>
                      <a:r>
                        <a:rPr lang="pt-BR" sz="2800" b="1" dirty="0" smtClean="0"/>
                        <a:t>TOTAL</a:t>
                      </a:r>
                    </a:p>
                    <a:p>
                      <a:r>
                        <a:rPr lang="pt-BR" sz="1200" b="1" i="1" dirty="0" smtClean="0"/>
                        <a:t>FONTE CIS AMARP</a:t>
                      </a:r>
                      <a:endParaRPr lang="pt-BR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73.140,23</a:t>
                      </a:r>
                      <a:endParaRPr lang="pt-BR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8522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Aplicação Mínima de 15%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97741"/>
              </p:ext>
            </p:extLst>
          </p:nvPr>
        </p:nvGraphicFramePr>
        <p:xfrm>
          <a:off x="539552" y="1407160"/>
          <a:ext cx="7920880" cy="416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1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VALORES  R$/ %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Receita Bruta  de Impostos e Transferências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0" dirty="0" smtClean="0"/>
                    </a:p>
                    <a:p>
                      <a:pPr algn="ctr"/>
                      <a:r>
                        <a:rPr lang="pt-BR" b="0" dirty="0" smtClean="0"/>
                        <a:t>4.315.985,97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1494">
                <a:tc>
                  <a:txBody>
                    <a:bodyPr/>
                    <a:lstStyle/>
                    <a:p>
                      <a:pPr algn="just"/>
                      <a:endParaRPr lang="pt-BR" dirty="0" smtClean="0"/>
                    </a:p>
                    <a:p>
                      <a:pPr algn="just"/>
                      <a:r>
                        <a:rPr lang="pt-BR" dirty="0" smtClean="0"/>
                        <a:t>Aplicação em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694.281,19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494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pt-B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Percentual aplicado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t-B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1005897"/>
                  </a:ext>
                </a:extLst>
              </a:tr>
              <a:tr h="811494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pt-B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Média por Habitantes (1967)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pt-BR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/>
                      <a:r>
                        <a:rPr kumimoji="0" lang="pt-B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352,96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219105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48551"/>
              </p:ext>
            </p:extLst>
          </p:nvPr>
        </p:nvGraphicFramePr>
        <p:xfrm>
          <a:off x="457200" y="1481138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5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PRESTADORES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BUCOMAXILO- ANDERSON LUIZ RAMOS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121,68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AFSC – ASSOCIAÇÃO FRAIBURGUENSE DE SAUDE COLETIVA (FRAIBURGO)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2.207,06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BERNARDY</a:t>
                      </a:r>
                      <a:r>
                        <a:rPr lang="pt-BR" sz="1800" baseline="0" dirty="0" smtClean="0"/>
                        <a:t> E BERNARDY S/S LTDA (CAÇADOR)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CARDIUR CENTRO ESPECIALIZADO EM CARDIOLOGIA E UROLOGIA LTDA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MARIA LUCI – CENTRO DE AVALIAÇÃO DE CONDUTORES</a:t>
                      </a:r>
                      <a:r>
                        <a:rPr lang="pt-BR" sz="1800" baseline="0" dirty="0" smtClean="0"/>
                        <a:t> PERSONA LTDA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CLINICA</a:t>
                      </a:r>
                      <a:r>
                        <a:rPr lang="pt-BR" sz="1800" baseline="0" dirty="0" smtClean="0"/>
                        <a:t> DE IMAGEM FONTINELLE E FONTOURA – FETUS (VIDEIRA)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525,00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CLINICA DE OFTALMOLOGIA E OTORRINO DR. MANUEL LTDA (VIDEIRA)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/>
              <a:t>CONSÓRCIO </a:t>
            </a:r>
            <a:r>
              <a:rPr lang="pt-BR" sz="4400" dirty="0" smtClean="0"/>
              <a:t>AMARP/2018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1214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179557"/>
              </p:ext>
            </p:extLst>
          </p:nvPr>
        </p:nvGraphicFramePr>
        <p:xfrm>
          <a:off x="457200" y="1481138"/>
          <a:ext cx="8229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PRESTADORES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DE RADIOLOGIA IMAGEM VIDEIRA DIGIMAX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11.158,75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DR. EDUARDO LTDA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DR. JOÃO GOMES SS LTDA (CAÇADOR)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849,00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MEDICA HARMONIA VITAL S/S LTDA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MEDICA HENNING LTDA</a:t>
                      </a:r>
                      <a:r>
                        <a:rPr lang="pt-BR" baseline="0" dirty="0" smtClean="0"/>
                        <a:t> (CAÇADOR)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5.460,00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DRA</a:t>
                      </a:r>
                      <a:r>
                        <a:rPr lang="pt-BR" baseline="0" dirty="0" smtClean="0"/>
                        <a:t> VANI- RADIOLOGIA ODONTOLOGIA SÃO CRISTOVÃO LTDA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252,00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MINHAESEEN – MINHA ESSENCIA EMPREENDIMENTOS DE SAÚDE LTDA (CAMPOS</a:t>
                      </a:r>
                      <a:r>
                        <a:rPr lang="pt-BR" baseline="0" dirty="0" smtClean="0"/>
                        <a:t> NOVOS)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000" dirty="0"/>
              <a:t>CONSÓRCIO </a:t>
            </a:r>
            <a:r>
              <a:rPr lang="pt-BR" sz="4000" dirty="0" smtClean="0"/>
              <a:t>AMARP/2018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4000" dirty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900251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456713"/>
              </p:ext>
            </p:extLst>
          </p:nvPr>
        </p:nvGraphicFramePr>
        <p:xfrm>
          <a:off x="457200" y="1481138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PRESTADORES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MEDICA MOZZAQUATRO LTDA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3.270,00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MÉDICA SANT’ANA LTDA – 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2.662,50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CLINICA RADIOLOGICA SCIENTIA MACCAGNINI (CAÇADOR)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561,40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DRA TADIANE – CONSULTÓRIO</a:t>
                      </a:r>
                      <a:r>
                        <a:rPr lang="pt-BR" baseline="0" dirty="0" smtClean="0"/>
                        <a:t> MEDICO TLF-TADIANE ( JOAÇABA)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IEAS – HOSPITAL SALVATORIANO DIVINO SALVADOR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239,90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CDIH- CDIH HUST- HOSPITAL</a:t>
                      </a:r>
                      <a:r>
                        <a:rPr lang="pt-BR" baseline="0" dirty="0" smtClean="0"/>
                        <a:t> UNIVERSITÁRIO STA TEREZINHA ( JOAÇABA)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66,70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/>
              <a:t>CONSÓRCIO </a:t>
            </a:r>
            <a:r>
              <a:rPr lang="pt-BR" sz="4400" dirty="0" smtClean="0"/>
              <a:t>AMARP/2018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275861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9734"/>
              </p:ext>
            </p:extLst>
          </p:nvPr>
        </p:nvGraphicFramePr>
        <p:xfrm>
          <a:off x="457200" y="1481138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6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2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PRESTADORES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 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H</a:t>
                      </a:r>
                      <a:r>
                        <a:rPr lang="pt-BR" baseline="0" dirty="0" smtClean="0"/>
                        <a:t> SÃO LUCA – HOSPITAL SÃO LUCAS LTDA ( TANGARA)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1.335,06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RADIO LOG – RADIOLOG – CATEGNARO E</a:t>
                      </a:r>
                      <a:r>
                        <a:rPr lang="pt-BR" baseline="0" dirty="0" smtClean="0"/>
                        <a:t> CASTEGNARO SS LTDA ( 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126,00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ARAUDI-CLINICA DE FRATURAS E ORTOPEDIA CAÇADOR ( CAÇADOR)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3.720,00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SÃO LUCAS – ORTOCLINICA SÃO</a:t>
                      </a:r>
                      <a:r>
                        <a:rPr lang="pt-BR" baseline="0" dirty="0" smtClean="0"/>
                        <a:t> LUCAS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1.922,37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SANTA CLARA IMAGEM SC LTDA (CAMPOS NOVOS)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11.516,61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SOCIEDADE FRANCO BRASILEIRA HOSPITAL MAICE (CAÇADOR)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4400" dirty="0"/>
              <a:t>CONSÓRCIO </a:t>
            </a:r>
            <a:r>
              <a:rPr lang="pt-BR" sz="4400" dirty="0" smtClean="0"/>
              <a:t>AMARP/2018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dirty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74958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810825"/>
              </p:ext>
            </p:extLst>
          </p:nvPr>
        </p:nvGraphicFramePr>
        <p:xfrm>
          <a:off x="539552" y="1340768"/>
          <a:ext cx="8147248" cy="3695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52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PRESTADORES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R$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525">
                <a:tc>
                  <a:txBody>
                    <a:bodyPr/>
                    <a:lstStyle/>
                    <a:p>
                      <a:r>
                        <a:rPr lang="pt-BR" dirty="0" smtClean="0"/>
                        <a:t>LABORATÓRIO PASTEUR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14.919,78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525">
                <a:tc>
                  <a:txBody>
                    <a:bodyPr/>
                    <a:lstStyle/>
                    <a:p>
                      <a:r>
                        <a:rPr lang="pt-BR" dirty="0" smtClean="0"/>
                        <a:t>DR. THIAGO</a:t>
                      </a:r>
                      <a:r>
                        <a:rPr lang="pt-BR" baseline="0" dirty="0" smtClean="0"/>
                        <a:t>-CENTRO MÉDICO LOVATEL 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1.547,00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525">
                <a:tc>
                  <a:txBody>
                    <a:bodyPr/>
                    <a:lstStyle/>
                    <a:p>
                      <a:r>
                        <a:rPr lang="pt-BR" dirty="0" smtClean="0"/>
                        <a:t>CLIMAD-CLINICA CLIMAD</a:t>
                      </a:r>
                      <a:r>
                        <a:rPr lang="pt-BR" baseline="0" dirty="0" smtClean="0"/>
                        <a:t> LTDA TANGARÁ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2.919,42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523">
                <a:tc>
                  <a:txBody>
                    <a:bodyPr/>
                    <a:lstStyle/>
                    <a:p>
                      <a:r>
                        <a:rPr lang="pt-BR" dirty="0" smtClean="0"/>
                        <a:t>ORL CLINICA DE OTORRINOLARINGOLOGIA LTDA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8523">
                <a:tc>
                  <a:txBody>
                    <a:bodyPr/>
                    <a:lstStyle/>
                    <a:p>
                      <a:r>
                        <a:rPr lang="pt-BR" dirty="0" smtClean="0"/>
                        <a:t>OUVETOM SERVIÇOS AUDITIVOS E ODONTOLOGICOS LTDA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525">
                <a:tc>
                  <a:txBody>
                    <a:bodyPr/>
                    <a:lstStyle/>
                    <a:p>
                      <a:r>
                        <a:rPr lang="pt-BR" dirty="0" smtClean="0"/>
                        <a:t>POLICLINICA GLOBO LTDA DR. SILVIO (VIDEIRA)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0373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TOTAL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/>
                        <a:t>73.140,23</a:t>
                      </a:r>
                      <a:endParaRPr lang="pt-BR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CONSÓRCIO </a:t>
            </a:r>
            <a:r>
              <a:rPr lang="pt-BR" sz="3200" dirty="0" smtClean="0"/>
              <a:t>AMARP/2018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/>
              <a:t>PARTE VARIÁVEL</a:t>
            </a:r>
          </a:p>
        </p:txBody>
      </p:sp>
    </p:spTree>
    <p:extLst>
      <p:ext uri="{BB962C8B-B14F-4D97-AF65-F5344CB8AC3E}">
        <p14:creationId xmlns:p14="http://schemas.microsoft.com/office/powerpoint/2010/main" val="347047965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713028"/>
              </p:ext>
            </p:extLst>
          </p:nvPr>
        </p:nvGraphicFramePr>
        <p:xfrm>
          <a:off x="539552" y="2131288"/>
          <a:ext cx="814724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73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6571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MÊS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VALOR </a:t>
                      </a:r>
                      <a:r>
                        <a:rPr lang="pt-BR" sz="3200" baseline="0" dirty="0" smtClean="0"/>
                        <a:t> R$</a:t>
                      </a:r>
                      <a:endParaRPr lang="pt-BR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JANEIRO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13.958,30</a:t>
                      </a:r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FEVEREIRO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18.019,80</a:t>
                      </a:r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MARÇO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20.543,07</a:t>
                      </a:r>
                      <a:endParaRPr lang="pt-B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571">
                <a:tc>
                  <a:txBody>
                    <a:bodyPr/>
                    <a:lstStyle/>
                    <a:p>
                      <a:r>
                        <a:rPr lang="pt-BR" sz="2800" dirty="0" smtClean="0"/>
                        <a:t>ABRIL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/>
                        <a:t>20.619,06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571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TOTAL</a:t>
                      </a:r>
                      <a:endParaRPr lang="pt-B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/>
                        <a:t>73.143,23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CONSÓRCIO AMARP/2018</a:t>
            </a:r>
            <a:br>
              <a:rPr lang="pt-BR" dirty="0" smtClean="0"/>
            </a:br>
            <a:r>
              <a:rPr lang="pt-BR" dirty="0" smtClean="0"/>
              <a:t>PARTE VARIÁVEL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769743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algn="ctr"/>
            <a:r>
              <a:rPr lang="pt-BR" sz="6600" dirty="0" smtClean="0">
                <a:solidFill>
                  <a:schemeClr val="accent2"/>
                </a:solidFill>
              </a:rPr>
              <a:t>OBRIGADO PELA PRESENÇA DE TODOS!</a:t>
            </a:r>
            <a:endParaRPr lang="pt-BR" sz="6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3995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EXAMES E PROCEDIMENTOS ENCAMINHADOS PELO SUS E COM RECURS0S PRÓPRIOS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341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3734309"/>
              </p:ext>
            </p:extLst>
          </p:nvPr>
        </p:nvGraphicFramePr>
        <p:xfrm>
          <a:off x="357158" y="714356"/>
          <a:ext cx="8175282" cy="5634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52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1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92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30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5558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ATIVIDADE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JANEIRO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MARÇO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ABRIL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laboratoriais SUS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282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239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Exames sorológicos LACEN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02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Mamografias (SUS)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04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Internação hospitalar (AIH)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06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Pacientes p/ tratamento</a:t>
                      </a:r>
                      <a:r>
                        <a:rPr lang="pt-BR" sz="1600" baseline="0" dirty="0" smtClean="0"/>
                        <a:t> fora de domicílio (TFD)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07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13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12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Procedimentos encaminhados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dirty="0" smtClean="0"/>
                        <a:t>consórcio CIS AMARP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641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645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1151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1112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9187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Sessões</a:t>
                      </a:r>
                      <a:r>
                        <a:rPr lang="pt-BR" sz="1600" baseline="0" dirty="0" smtClean="0"/>
                        <a:t> de Fisioterapia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115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172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201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H.Frei Rogério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72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05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 atendidas</a:t>
                      </a:r>
                      <a:r>
                        <a:rPr lang="pt-BR" sz="1600" baseline="0" dirty="0" smtClean="0"/>
                        <a:t> Hospital Universitário Sta. Terezinha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24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atendidas Fundação Hospitalar Dr. José </a:t>
                      </a:r>
                      <a:r>
                        <a:rPr lang="pt-BR" sz="1600" baseline="0" dirty="0" err="1" smtClean="0"/>
                        <a:t>Athanasio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0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15988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Pessoas</a:t>
                      </a:r>
                      <a:r>
                        <a:rPr lang="pt-BR" sz="1600" baseline="0" dirty="0" smtClean="0"/>
                        <a:t> transportadas para tratamento de saúde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258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323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ATENDIMENTOS REALIZADOS NO POSTO DE SAÚDE DE IBIAM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485820"/>
              </p:ext>
            </p:extLst>
          </p:nvPr>
        </p:nvGraphicFramePr>
        <p:xfrm>
          <a:off x="457200" y="1481138"/>
          <a:ext cx="8229601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5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85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36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Pré consulta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 Médicas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423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Procedimentos odontológicos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Atendimento</a:t>
                      </a:r>
                      <a:r>
                        <a:rPr lang="pt-BR" baseline="0" dirty="0" smtClean="0"/>
                        <a:t> coletivo - Flúor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Escovação</a:t>
                      </a:r>
                      <a:r>
                        <a:rPr lang="pt-BR" baseline="0" dirty="0" smtClean="0"/>
                        <a:t> dental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Consultas</a:t>
                      </a:r>
                      <a:r>
                        <a:rPr lang="pt-BR" baseline="0" dirty="0" smtClean="0"/>
                        <a:t> de enfermagem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Consultas e Pré consultas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097378"/>
              </p:ext>
            </p:extLst>
          </p:nvPr>
        </p:nvGraphicFramePr>
        <p:xfrm>
          <a:off x="428596" y="2928935"/>
          <a:ext cx="8229600" cy="14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435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90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Vacinas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290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Vacinas</a:t>
            </a:r>
            <a:br>
              <a:rPr lang="pt-BR" dirty="0" smtClean="0"/>
            </a:br>
            <a:r>
              <a:rPr lang="pt-BR" dirty="0" smtClean="0"/>
              <a:t>Nascidos Vivos e Óbitos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159175"/>
              </p:ext>
            </p:extLst>
          </p:nvPr>
        </p:nvGraphicFramePr>
        <p:xfrm>
          <a:off x="500034" y="4357694"/>
          <a:ext cx="8143932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9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49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49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594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94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JANEIRO</a:t>
                      </a:r>
                      <a:endParaRPr kumimoji="0" lang="pt-B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FEVEREIRO</a:t>
                      </a:r>
                      <a:endParaRPr kumimoji="0" lang="pt-B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MARÇO</a:t>
                      </a:r>
                      <a:endParaRPr kumimoji="0" lang="pt-B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ABRIL</a:t>
                      </a:r>
                      <a:endParaRPr kumimoji="0" lang="pt-BR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Nascidos</a:t>
                      </a:r>
                      <a:r>
                        <a:rPr lang="pt-BR" baseline="0" dirty="0" smtClean="0"/>
                        <a:t> Vivos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Óbitos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14181"/>
              </p:ext>
            </p:extLst>
          </p:nvPr>
        </p:nvGraphicFramePr>
        <p:xfrm>
          <a:off x="457200" y="1481138"/>
          <a:ext cx="8229601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247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 (pessoas)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JANEIRO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FEVEREIRO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MARÇO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ABRIL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 interna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529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baseline="0" dirty="0" smtClean="0"/>
                        <a:t>Farmácia interna controlados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133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Farmácia</a:t>
                      </a:r>
                      <a:r>
                        <a:rPr lang="pt-BR" baseline="0" dirty="0" smtClean="0"/>
                        <a:t> interna antibióticos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76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Injetável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135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268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Medicamentos</a:t>
                      </a:r>
                      <a:r>
                        <a:rPr lang="pt-BR" baseline="0" dirty="0" smtClean="0"/>
                        <a:t> Excepcionais (Padronizados pelo Estado)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Medicamentos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612339"/>
              </p:ext>
            </p:extLst>
          </p:nvPr>
        </p:nvGraphicFramePr>
        <p:xfrm>
          <a:off x="457200" y="1481138"/>
          <a:ext cx="836327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TIPO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JANEIRO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FEVEREIRO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MARÇO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ABRIL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Verificação</a:t>
                      </a:r>
                      <a:r>
                        <a:rPr lang="pt-BR" baseline="0" dirty="0" smtClean="0"/>
                        <a:t> Pressão  Arterial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Teste diabete (glicemia capilar)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47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Pesagem</a:t>
                      </a:r>
                      <a:r>
                        <a:rPr lang="pt-BR" baseline="0" dirty="0" smtClean="0"/>
                        <a:t> avaliação antropométrica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Condicionalidades Bolsa Família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Retirada de pontos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Curativos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dirty="0" smtClean="0"/>
                        <a:t>Inalações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Atividades Diversas</a:t>
            </a:r>
            <a:endParaRPr lang="pt-B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11859</TotalTime>
  <Words>1012</Words>
  <Application>Microsoft Office PowerPoint</Application>
  <PresentationFormat>Apresentação na tela (4:3)</PresentationFormat>
  <Paragraphs>523</Paragraphs>
  <Slides>26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AUDIÊNCIA PÚBLICA DA SAÚDE</vt:lpstr>
      <vt:lpstr>Aplicação Mínima de 15%</vt:lpstr>
      <vt:lpstr>ATIVIDADES</vt:lpstr>
      <vt:lpstr> </vt:lpstr>
      <vt:lpstr>Apresentação do PowerPoint</vt:lpstr>
      <vt:lpstr>Consultas e Pré consultas</vt:lpstr>
      <vt:lpstr>Vacinas Nascidos Vivos e Óbitos</vt:lpstr>
      <vt:lpstr>Medicamentos</vt:lpstr>
      <vt:lpstr>Atividades Diversas</vt:lpstr>
      <vt:lpstr>Atividades Diversas</vt:lpstr>
      <vt:lpstr>EXAMES DE RAIO-X</vt:lpstr>
      <vt:lpstr>ATENDIMENTOS HOSPITAIS</vt:lpstr>
      <vt:lpstr>ESF – ESTRATÉGIA SAÚDE DA FAMÍLIA</vt:lpstr>
      <vt:lpstr>PSICOLOGIA  E ASSISTENTE SOCIAL</vt:lpstr>
      <vt:lpstr>CIRURGIAS ELETIVAS/2018</vt:lpstr>
      <vt:lpstr>CONSÓRCIO AMARP/2018  PARTE VARIÁVEL  JANEIRO /ABRIL</vt:lpstr>
      <vt:lpstr>CONSÓRCIO AMARP/2018 PARTE VARIÁVEL</vt:lpstr>
      <vt:lpstr>CONSÓRCIO AMARP/2018 PARTE VARIÁVEL</vt:lpstr>
      <vt:lpstr>CONSÓRCIO AMARP/2018 PARTE VARIÁVEL </vt:lpstr>
      <vt:lpstr>CONSÓRCIO AMARP/2018 PARTE VARIÁVEL</vt:lpstr>
      <vt:lpstr>CONSÓRCIO AMARP/2018 PARTE VARIÁVEL</vt:lpstr>
      <vt:lpstr>CONSÓRCIO AMARP/2018 PARTE VARIÁVEL</vt:lpstr>
      <vt:lpstr>CONSÓRCIO AMARP/2018 PARTE VARIÁVEL</vt:lpstr>
      <vt:lpstr>CONSÓRCIO AMARP/2018 PARTE VARIÁVEL</vt:lpstr>
      <vt:lpstr>CONSÓRCIO AMARP/2018 PARTE VARIÁVEL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DA SAÚDE</dc:title>
  <dc:creator>user</dc:creator>
  <cp:lastModifiedBy>Solange</cp:lastModifiedBy>
  <cp:revision>660</cp:revision>
  <cp:lastPrinted>2017-06-06T12:37:27Z</cp:lastPrinted>
  <dcterms:created xsi:type="dcterms:W3CDTF">2011-04-19T11:17:28Z</dcterms:created>
  <dcterms:modified xsi:type="dcterms:W3CDTF">2018-05-29T13:40:34Z</dcterms:modified>
</cp:coreProperties>
</file>